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08" r:id="rId4"/>
  </p:sldMasterIdLst>
  <p:notesMasterIdLst>
    <p:notesMasterId r:id="rId48"/>
  </p:notesMasterIdLst>
  <p:sldIdLst>
    <p:sldId id="257" r:id="rId5"/>
    <p:sldId id="258" r:id="rId6"/>
    <p:sldId id="310" r:id="rId7"/>
    <p:sldId id="311" r:id="rId8"/>
    <p:sldId id="312" r:id="rId9"/>
    <p:sldId id="315" r:id="rId10"/>
    <p:sldId id="317" r:id="rId11"/>
    <p:sldId id="322" r:id="rId12"/>
    <p:sldId id="323" r:id="rId13"/>
    <p:sldId id="339" r:id="rId14"/>
    <p:sldId id="318" r:id="rId15"/>
    <p:sldId id="319" r:id="rId16"/>
    <p:sldId id="302" r:id="rId17"/>
    <p:sldId id="326" r:id="rId18"/>
    <p:sldId id="320" r:id="rId19"/>
    <p:sldId id="324" r:id="rId20"/>
    <p:sldId id="325" r:id="rId21"/>
    <p:sldId id="327" r:id="rId22"/>
    <p:sldId id="328" r:id="rId23"/>
    <p:sldId id="329" r:id="rId24"/>
    <p:sldId id="330" r:id="rId25"/>
    <p:sldId id="331" r:id="rId26"/>
    <p:sldId id="332" r:id="rId27"/>
    <p:sldId id="333" r:id="rId28"/>
    <p:sldId id="334" r:id="rId29"/>
    <p:sldId id="335" r:id="rId30"/>
    <p:sldId id="336" r:id="rId31"/>
    <p:sldId id="337" r:id="rId32"/>
    <p:sldId id="338" r:id="rId33"/>
    <p:sldId id="275" r:id="rId34"/>
    <p:sldId id="280" r:id="rId35"/>
    <p:sldId id="304" r:id="rId36"/>
    <p:sldId id="281" r:id="rId37"/>
    <p:sldId id="282" r:id="rId38"/>
    <p:sldId id="301" r:id="rId39"/>
    <p:sldId id="303" r:id="rId40"/>
    <p:sldId id="307" r:id="rId41"/>
    <p:sldId id="308" r:id="rId42"/>
    <p:sldId id="283" r:id="rId43"/>
    <p:sldId id="309" r:id="rId44"/>
    <p:sldId id="300" r:id="rId45"/>
    <p:sldId id="314" r:id="rId46"/>
    <p:sldId id="276" r:id="rId47"/>
  </p:sldIdLst>
  <p:sldSz cx="9144000" cy="5143500" type="screen16x9"/>
  <p:notesSz cx="7315200" cy="9601200"/>
  <p:embeddedFontLst>
    <p:embeddedFont>
      <p:font typeface="Calibri" panose="020F0502020204030204" pitchFamily="34" charset="0"/>
      <p:regular r:id="rId49"/>
      <p:bold r:id="rId50"/>
      <p:italic r:id="rId51"/>
      <p:boldItalic r:id="rId52"/>
    </p:embeddedFont>
    <p:embeddedFont>
      <p:font typeface="Myriad Web Pro" panose="020B0604020202020204" charset="0"/>
      <p:regular r:id="rId53"/>
      <p:bold r:id="rId54"/>
      <p:italic r:id="rId55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fundikwa, Eunice (CDC/OCOO/OCIO)" initials="ME(" lastIdx="1" clrIdx="0">
    <p:extLst>
      <p:ext uri="{19B8F6BF-5375-455C-9EA6-DF929625EA0E}">
        <p15:presenceInfo xmlns:p15="http://schemas.microsoft.com/office/powerpoint/2012/main" userId="S::hen7@cdc.gov::07d4b77c-f967-49e3-803b-f0a25687ae27" providerId="AD"/>
      </p:ext>
    </p:extLst>
  </p:cmAuthor>
  <p:cmAuthor id="2" name="Grant, Llelwyn (CDC/OD/OADC)" initials="GL(" lastIdx="3" clrIdx="1">
    <p:extLst>
      <p:ext uri="{19B8F6BF-5375-455C-9EA6-DF929625EA0E}">
        <p15:presenceInfo xmlns:p15="http://schemas.microsoft.com/office/powerpoint/2012/main" userId="S::lcg7@cdc.gov::24c6e2b8-1039-4887-a0fc-c76d6166fef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C2C"/>
    <a:srgbClr val="232323"/>
    <a:srgbClr val="17468F"/>
    <a:srgbClr val="F0A82C"/>
    <a:srgbClr val="2D2D2D"/>
    <a:srgbClr val="006A71"/>
    <a:srgbClr val="FBAB18"/>
    <a:srgbClr val="E6E6E6"/>
    <a:srgbClr val="FFFFFF"/>
    <a:srgbClr val="292B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61" autoAdjust="0"/>
    <p:restoredTop sz="89466" autoAdjust="0"/>
  </p:normalViewPr>
  <p:slideViewPr>
    <p:cSldViewPr snapToGrid="0">
      <p:cViewPr varScale="1">
        <p:scale>
          <a:sx n="136" d="100"/>
          <a:sy n="136" d="100"/>
        </p:scale>
        <p:origin x="786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font" Target="fonts/font2.fntdata"/><Relationship Id="rId55" Type="http://schemas.openxmlformats.org/officeDocument/2006/relationships/font" Target="fonts/font7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font" Target="fonts/font6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font" Target="fonts/font5.fntdata"/><Relationship Id="rId58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1.fntdata"/><Relationship Id="rId57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font" Target="fonts/font4.fntdata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56" Type="http://schemas.openxmlformats.org/officeDocument/2006/relationships/commentAuthors" Target="commentAuthors.xml"/><Relationship Id="rId8" Type="http://schemas.openxmlformats.org/officeDocument/2006/relationships/slide" Target="slides/slide4.xml"/><Relationship Id="rId51" Type="http://schemas.openxmlformats.org/officeDocument/2006/relationships/font" Target="fonts/font3.fntdata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D36063-8C4B-6F41-9537-5B7756437986}" type="doc">
      <dgm:prSet loTypeId="urn:microsoft.com/office/officeart/2005/8/layout/cycle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0CE57DC-DCFC-5E48-B83D-3CCCF1428612}">
      <dgm:prSet phldrT="[Text]" custT="1"/>
      <dgm:spPr/>
      <dgm:t>
        <a:bodyPr/>
        <a:lstStyle/>
        <a:p>
          <a:r>
            <a:rPr lang="es-x-int-SDL" sz="1100" b="1" dirty="0"/>
            <a:t>P</a:t>
          </a:r>
          <a:r>
            <a:rPr lang="es-ES" sz="1100" b="1" dirty="0"/>
            <a:t>l</a:t>
          </a:r>
          <a:r>
            <a:rPr lang="es-x-int-SDL" sz="1100" b="1" dirty="0"/>
            <a:t>anificación</a:t>
          </a:r>
        </a:p>
      </dgm:t>
    </dgm:pt>
    <dgm:pt modelId="{EBE489C0-7AA0-1A49-B305-DE5F1DC666C2}" type="parTrans" cxnId="{D2040DD0-C55F-634B-9883-6AD6F117DFED}">
      <dgm:prSet/>
      <dgm:spPr/>
      <dgm:t>
        <a:bodyPr/>
        <a:lstStyle/>
        <a:p>
          <a:endParaRPr lang="en-US"/>
        </a:p>
      </dgm:t>
    </dgm:pt>
    <dgm:pt modelId="{4B8C774D-2E6F-4B4B-84A7-4EB071213BF8}" type="sibTrans" cxnId="{D2040DD0-C55F-634B-9883-6AD6F117DFED}">
      <dgm:prSet/>
      <dgm:spPr/>
      <dgm:t>
        <a:bodyPr/>
        <a:lstStyle/>
        <a:p>
          <a:endParaRPr lang="en-US"/>
        </a:p>
      </dgm:t>
    </dgm:pt>
    <dgm:pt modelId="{BCE07C3B-774E-594C-83D7-076FD3076A17}">
      <dgm:prSet phldrT="[Text]" custT="1"/>
      <dgm:spPr/>
      <dgm:t>
        <a:bodyPr/>
        <a:lstStyle/>
        <a:p>
          <a:r>
            <a:rPr lang="es-x-int-SDL" sz="1100" b="1" dirty="0"/>
            <a:t>Capacitación y ejercitación</a:t>
          </a:r>
        </a:p>
      </dgm:t>
    </dgm:pt>
    <dgm:pt modelId="{2FE4283A-6963-0149-BB46-9ACDE5EC8AC8}" type="parTrans" cxnId="{FF320EA5-3EAD-6E48-B1D3-F1A11B945741}">
      <dgm:prSet/>
      <dgm:spPr/>
      <dgm:t>
        <a:bodyPr/>
        <a:lstStyle/>
        <a:p>
          <a:endParaRPr lang="en-US"/>
        </a:p>
      </dgm:t>
    </dgm:pt>
    <dgm:pt modelId="{602A21EA-CEDE-7140-9A34-773803D799D8}" type="sibTrans" cxnId="{FF320EA5-3EAD-6E48-B1D3-F1A11B945741}">
      <dgm:prSet/>
      <dgm:spPr/>
      <dgm:t>
        <a:bodyPr/>
        <a:lstStyle/>
        <a:p>
          <a:endParaRPr lang="en-US"/>
        </a:p>
      </dgm:t>
    </dgm:pt>
    <dgm:pt modelId="{B0A953DE-00EA-9A44-8665-CECA6D38E177}">
      <dgm:prSet phldrT="[Text]" custT="1"/>
      <dgm:spPr/>
      <dgm:t>
        <a:bodyPr/>
        <a:lstStyle/>
        <a:p>
          <a:r>
            <a:rPr lang="es-x-int-SDL" sz="1100" b="1"/>
            <a:t>Evaluación</a:t>
          </a:r>
        </a:p>
      </dgm:t>
    </dgm:pt>
    <dgm:pt modelId="{837D52FD-AAF6-5743-987D-B199641E2BD7}" type="parTrans" cxnId="{E6ED0BC0-A155-2D4E-99D1-9AFF1ECB19FA}">
      <dgm:prSet/>
      <dgm:spPr/>
      <dgm:t>
        <a:bodyPr/>
        <a:lstStyle/>
        <a:p>
          <a:endParaRPr lang="en-US"/>
        </a:p>
      </dgm:t>
    </dgm:pt>
    <dgm:pt modelId="{B1F21D3A-8C9C-1644-840D-9B589C1080EB}" type="sibTrans" cxnId="{E6ED0BC0-A155-2D4E-99D1-9AFF1ECB19FA}">
      <dgm:prSet/>
      <dgm:spPr/>
      <dgm:t>
        <a:bodyPr/>
        <a:lstStyle/>
        <a:p>
          <a:endParaRPr lang="en-US"/>
        </a:p>
      </dgm:t>
    </dgm:pt>
    <dgm:pt modelId="{112CDE3D-F015-A345-A8A4-A083DD861188}">
      <dgm:prSet phldrT="[Text]" custT="1"/>
      <dgm:spPr/>
      <dgm:t>
        <a:bodyPr/>
        <a:lstStyle/>
        <a:p>
          <a:r>
            <a:rPr lang="es-x-int-SDL" sz="1100" b="1"/>
            <a:t>Corrección y aprobación</a:t>
          </a:r>
        </a:p>
      </dgm:t>
    </dgm:pt>
    <dgm:pt modelId="{43B0575B-B57D-A948-974D-E9154E38CE86}" type="parTrans" cxnId="{7849B405-06CC-0E47-81AB-EFA2E8458CAF}">
      <dgm:prSet/>
      <dgm:spPr/>
      <dgm:t>
        <a:bodyPr/>
        <a:lstStyle/>
        <a:p>
          <a:endParaRPr lang="en-US"/>
        </a:p>
      </dgm:t>
    </dgm:pt>
    <dgm:pt modelId="{F61B36D9-C9D3-6945-B711-DF669F837525}" type="sibTrans" cxnId="{7849B405-06CC-0E47-81AB-EFA2E8458CAF}">
      <dgm:prSet/>
      <dgm:spPr/>
      <dgm:t>
        <a:bodyPr/>
        <a:lstStyle/>
        <a:p>
          <a:endParaRPr lang="en-US"/>
        </a:p>
      </dgm:t>
    </dgm:pt>
    <dgm:pt modelId="{8BE9E862-DF00-824E-A488-FA9A18A51543}">
      <dgm:prSet phldrT="[Text]" custT="1"/>
      <dgm:spPr/>
      <dgm:t>
        <a:bodyPr/>
        <a:lstStyle/>
        <a:p>
          <a:r>
            <a:rPr lang="es-x-int-SDL" sz="1100" b="1" dirty="0"/>
            <a:t>Organización y equipamiento</a:t>
          </a:r>
        </a:p>
      </dgm:t>
    </dgm:pt>
    <dgm:pt modelId="{FE6D28C5-22DF-D249-AF67-7436120A9198}" type="parTrans" cxnId="{AD390D87-7ED9-0F49-A073-458655F3ECE2}">
      <dgm:prSet/>
      <dgm:spPr/>
      <dgm:t>
        <a:bodyPr/>
        <a:lstStyle/>
        <a:p>
          <a:endParaRPr lang="en-US"/>
        </a:p>
      </dgm:t>
    </dgm:pt>
    <dgm:pt modelId="{8DD2A18B-AB39-294D-921A-740A49B8B754}" type="sibTrans" cxnId="{AD390D87-7ED9-0F49-A073-458655F3ECE2}">
      <dgm:prSet/>
      <dgm:spPr/>
      <dgm:t>
        <a:bodyPr/>
        <a:lstStyle/>
        <a:p>
          <a:endParaRPr lang="en-US"/>
        </a:p>
      </dgm:t>
    </dgm:pt>
    <dgm:pt modelId="{7644385E-913D-764A-A94C-00014A373F54}" type="pres">
      <dgm:prSet presAssocID="{8FD36063-8C4B-6F41-9537-5B775643798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911DDB6-E0FB-6542-BB87-D3D8530700F5}" type="pres">
      <dgm:prSet presAssocID="{D0CE57DC-DCFC-5E48-B83D-3CCCF1428612}" presName="node" presStyleLbl="node1" presStyleIdx="0" presStyleCnt="5" custScaleX="11329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A1E440-1C9C-B847-9974-83AC54CB524C}" type="pres">
      <dgm:prSet presAssocID="{D0CE57DC-DCFC-5E48-B83D-3CCCF1428612}" presName="spNode" presStyleCnt="0"/>
      <dgm:spPr/>
    </dgm:pt>
    <dgm:pt modelId="{FB364998-BFC3-A54D-A2C7-8B6ED72FA906}" type="pres">
      <dgm:prSet presAssocID="{4B8C774D-2E6F-4B4B-84A7-4EB071213BF8}" presName="sibTrans" presStyleLbl="sibTrans1D1" presStyleIdx="0" presStyleCnt="5"/>
      <dgm:spPr/>
      <dgm:t>
        <a:bodyPr/>
        <a:lstStyle/>
        <a:p>
          <a:endParaRPr lang="es-ES"/>
        </a:p>
      </dgm:t>
    </dgm:pt>
    <dgm:pt modelId="{883543D4-28DB-6A4F-8473-BA1977E834E5}" type="pres">
      <dgm:prSet presAssocID="{8BE9E862-DF00-824E-A488-FA9A18A51543}" presName="node" presStyleLbl="node1" presStyleIdx="1" presStyleCnt="5" custScaleX="14715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24B2B30-8B14-8249-BB64-8D0BBF57AE4C}" type="pres">
      <dgm:prSet presAssocID="{8BE9E862-DF00-824E-A488-FA9A18A51543}" presName="spNode" presStyleCnt="0"/>
      <dgm:spPr/>
    </dgm:pt>
    <dgm:pt modelId="{3E95DED2-BEE6-BA41-A669-D36E12C09B2E}" type="pres">
      <dgm:prSet presAssocID="{8DD2A18B-AB39-294D-921A-740A49B8B754}" presName="sibTrans" presStyleLbl="sibTrans1D1" presStyleIdx="1" presStyleCnt="5"/>
      <dgm:spPr/>
      <dgm:t>
        <a:bodyPr/>
        <a:lstStyle/>
        <a:p>
          <a:endParaRPr lang="es-ES"/>
        </a:p>
      </dgm:t>
    </dgm:pt>
    <dgm:pt modelId="{B05DE3DE-DFD7-6C40-9044-3913A83A376F}" type="pres">
      <dgm:prSet presAssocID="{BCE07C3B-774E-594C-83D7-076FD3076A17}" presName="node" presStyleLbl="node1" presStyleIdx="2" presStyleCnt="5" custScaleX="13110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3595B9F-E13A-F84C-B6F2-A050C033C7E1}" type="pres">
      <dgm:prSet presAssocID="{BCE07C3B-774E-594C-83D7-076FD3076A17}" presName="spNode" presStyleCnt="0"/>
      <dgm:spPr/>
    </dgm:pt>
    <dgm:pt modelId="{C4FD453B-7AA3-394A-9A64-29B5EC5793A7}" type="pres">
      <dgm:prSet presAssocID="{602A21EA-CEDE-7140-9A34-773803D799D8}" presName="sibTrans" presStyleLbl="sibTrans1D1" presStyleIdx="2" presStyleCnt="5"/>
      <dgm:spPr/>
      <dgm:t>
        <a:bodyPr/>
        <a:lstStyle/>
        <a:p>
          <a:endParaRPr lang="es-ES"/>
        </a:p>
      </dgm:t>
    </dgm:pt>
    <dgm:pt modelId="{531029BE-1E52-E94C-A4CE-D07C4B8ECDC4}" type="pres">
      <dgm:prSet presAssocID="{B0A953DE-00EA-9A44-8665-CECA6D38E17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0C6CD5A-BA5F-084D-BEA5-7BFC4E41E4AA}" type="pres">
      <dgm:prSet presAssocID="{B0A953DE-00EA-9A44-8665-CECA6D38E177}" presName="spNode" presStyleCnt="0"/>
      <dgm:spPr/>
    </dgm:pt>
    <dgm:pt modelId="{750AA70D-1A1B-9A4B-BABA-93FEC64B7DF4}" type="pres">
      <dgm:prSet presAssocID="{B1F21D3A-8C9C-1644-840D-9B589C1080EB}" presName="sibTrans" presStyleLbl="sibTrans1D1" presStyleIdx="3" presStyleCnt="5"/>
      <dgm:spPr/>
      <dgm:t>
        <a:bodyPr/>
        <a:lstStyle/>
        <a:p>
          <a:endParaRPr lang="es-ES"/>
        </a:p>
      </dgm:t>
    </dgm:pt>
    <dgm:pt modelId="{C41F660B-F802-BE47-A9E9-84A85AC9F75F}" type="pres">
      <dgm:prSet presAssocID="{112CDE3D-F015-A345-A8A4-A083DD861188}" presName="node" presStyleLbl="node1" presStyleIdx="4" presStyleCnt="5" custScaleX="12357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ABE57AC-2DFD-D64F-A5ED-F22C3DAF5635}" type="pres">
      <dgm:prSet presAssocID="{112CDE3D-F015-A345-A8A4-A083DD861188}" presName="spNode" presStyleCnt="0"/>
      <dgm:spPr/>
    </dgm:pt>
    <dgm:pt modelId="{F31E8AE4-BE07-5A4A-870E-98F8F92E7949}" type="pres">
      <dgm:prSet presAssocID="{F61B36D9-C9D3-6945-B711-DF669F837525}" presName="sibTrans" presStyleLbl="sibTrans1D1" presStyleIdx="4" presStyleCnt="5"/>
      <dgm:spPr/>
      <dgm:t>
        <a:bodyPr/>
        <a:lstStyle/>
        <a:p>
          <a:endParaRPr lang="es-ES"/>
        </a:p>
      </dgm:t>
    </dgm:pt>
  </dgm:ptLst>
  <dgm:cxnLst>
    <dgm:cxn modelId="{FD4F96C9-300B-A549-975E-1BF4191A9804}" type="presOf" srcId="{8BE9E862-DF00-824E-A488-FA9A18A51543}" destId="{883543D4-28DB-6A4F-8473-BA1977E834E5}" srcOrd="0" destOrd="0" presId="urn:microsoft.com/office/officeart/2005/8/layout/cycle6"/>
    <dgm:cxn modelId="{CF134C0C-5F71-1D44-86B3-343E24965A67}" type="presOf" srcId="{F61B36D9-C9D3-6945-B711-DF669F837525}" destId="{F31E8AE4-BE07-5A4A-870E-98F8F92E7949}" srcOrd="0" destOrd="0" presId="urn:microsoft.com/office/officeart/2005/8/layout/cycle6"/>
    <dgm:cxn modelId="{64C6D4D8-049A-8F4B-A85B-FEB2E40314D7}" type="presOf" srcId="{B1F21D3A-8C9C-1644-840D-9B589C1080EB}" destId="{750AA70D-1A1B-9A4B-BABA-93FEC64B7DF4}" srcOrd="0" destOrd="0" presId="urn:microsoft.com/office/officeart/2005/8/layout/cycle6"/>
    <dgm:cxn modelId="{0C95BF6A-04CA-CE46-BF90-86207BDD8166}" type="presOf" srcId="{4B8C774D-2E6F-4B4B-84A7-4EB071213BF8}" destId="{FB364998-BFC3-A54D-A2C7-8B6ED72FA906}" srcOrd="0" destOrd="0" presId="urn:microsoft.com/office/officeart/2005/8/layout/cycle6"/>
    <dgm:cxn modelId="{D510ADD3-D996-D649-B49F-001050D5DC05}" type="presOf" srcId="{8DD2A18B-AB39-294D-921A-740A49B8B754}" destId="{3E95DED2-BEE6-BA41-A669-D36E12C09B2E}" srcOrd="0" destOrd="0" presId="urn:microsoft.com/office/officeart/2005/8/layout/cycle6"/>
    <dgm:cxn modelId="{D2040DD0-C55F-634B-9883-6AD6F117DFED}" srcId="{8FD36063-8C4B-6F41-9537-5B7756437986}" destId="{D0CE57DC-DCFC-5E48-B83D-3CCCF1428612}" srcOrd="0" destOrd="0" parTransId="{EBE489C0-7AA0-1A49-B305-DE5F1DC666C2}" sibTransId="{4B8C774D-2E6F-4B4B-84A7-4EB071213BF8}"/>
    <dgm:cxn modelId="{E6ED0BC0-A155-2D4E-99D1-9AFF1ECB19FA}" srcId="{8FD36063-8C4B-6F41-9537-5B7756437986}" destId="{B0A953DE-00EA-9A44-8665-CECA6D38E177}" srcOrd="3" destOrd="0" parTransId="{837D52FD-AAF6-5743-987D-B199641E2BD7}" sibTransId="{B1F21D3A-8C9C-1644-840D-9B589C1080EB}"/>
    <dgm:cxn modelId="{0041D2FC-2927-0B43-AEB7-E8D52139BF93}" type="presOf" srcId="{BCE07C3B-774E-594C-83D7-076FD3076A17}" destId="{B05DE3DE-DFD7-6C40-9044-3913A83A376F}" srcOrd="0" destOrd="0" presId="urn:microsoft.com/office/officeart/2005/8/layout/cycle6"/>
    <dgm:cxn modelId="{CEE019CC-CA77-8F45-B56B-B4D33C266366}" type="presOf" srcId="{112CDE3D-F015-A345-A8A4-A083DD861188}" destId="{C41F660B-F802-BE47-A9E9-84A85AC9F75F}" srcOrd="0" destOrd="0" presId="urn:microsoft.com/office/officeart/2005/8/layout/cycle6"/>
    <dgm:cxn modelId="{7849B405-06CC-0E47-81AB-EFA2E8458CAF}" srcId="{8FD36063-8C4B-6F41-9537-5B7756437986}" destId="{112CDE3D-F015-A345-A8A4-A083DD861188}" srcOrd="4" destOrd="0" parTransId="{43B0575B-B57D-A948-974D-E9154E38CE86}" sibTransId="{F61B36D9-C9D3-6945-B711-DF669F837525}"/>
    <dgm:cxn modelId="{C003CF05-CB2F-E743-8884-C47A9FE09D49}" type="presOf" srcId="{8FD36063-8C4B-6F41-9537-5B7756437986}" destId="{7644385E-913D-764A-A94C-00014A373F54}" srcOrd="0" destOrd="0" presId="urn:microsoft.com/office/officeart/2005/8/layout/cycle6"/>
    <dgm:cxn modelId="{FF320EA5-3EAD-6E48-B1D3-F1A11B945741}" srcId="{8FD36063-8C4B-6F41-9537-5B7756437986}" destId="{BCE07C3B-774E-594C-83D7-076FD3076A17}" srcOrd="2" destOrd="0" parTransId="{2FE4283A-6963-0149-BB46-9ACDE5EC8AC8}" sibTransId="{602A21EA-CEDE-7140-9A34-773803D799D8}"/>
    <dgm:cxn modelId="{DAFC7499-313D-124F-89BF-FB42D1F8E008}" type="presOf" srcId="{D0CE57DC-DCFC-5E48-B83D-3CCCF1428612}" destId="{7911DDB6-E0FB-6542-BB87-D3D8530700F5}" srcOrd="0" destOrd="0" presId="urn:microsoft.com/office/officeart/2005/8/layout/cycle6"/>
    <dgm:cxn modelId="{4A2999D4-9A3F-EF4E-A8BB-73BD54C54799}" type="presOf" srcId="{B0A953DE-00EA-9A44-8665-CECA6D38E177}" destId="{531029BE-1E52-E94C-A4CE-D07C4B8ECDC4}" srcOrd="0" destOrd="0" presId="urn:microsoft.com/office/officeart/2005/8/layout/cycle6"/>
    <dgm:cxn modelId="{AD390D87-7ED9-0F49-A073-458655F3ECE2}" srcId="{8FD36063-8C4B-6F41-9537-5B7756437986}" destId="{8BE9E862-DF00-824E-A488-FA9A18A51543}" srcOrd="1" destOrd="0" parTransId="{FE6D28C5-22DF-D249-AF67-7436120A9198}" sibTransId="{8DD2A18B-AB39-294D-921A-740A49B8B754}"/>
    <dgm:cxn modelId="{08BD8DD9-12AB-4942-AB8D-E911DBD0FF24}" type="presOf" srcId="{602A21EA-CEDE-7140-9A34-773803D799D8}" destId="{C4FD453B-7AA3-394A-9A64-29B5EC5793A7}" srcOrd="0" destOrd="0" presId="urn:microsoft.com/office/officeart/2005/8/layout/cycle6"/>
    <dgm:cxn modelId="{ED4E1B04-B617-CC4F-B233-3FF835CEA998}" type="presParOf" srcId="{7644385E-913D-764A-A94C-00014A373F54}" destId="{7911DDB6-E0FB-6542-BB87-D3D8530700F5}" srcOrd="0" destOrd="0" presId="urn:microsoft.com/office/officeart/2005/8/layout/cycle6"/>
    <dgm:cxn modelId="{CAE967F1-5DAC-9945-BF73-6E040C522CB5}" type="presParOf" srcId="{7644385E-913D-764A-A94C-00014A373F54}" destId="{8CA1E440-1C9C-B847-9974-83AC54CB524C}" srcOrd="1" destOrd="0" presId="urn:microsoft.com/office/officeart/2005/8/layout/cycle6"/>
    <dgm:cxn modelId="{304663F1-4B96-4C45-9189-CA2E03840591}" type="presParOf" srcId="{7644385E-913D-764A-A94C-00014A373F54}" destId="{FB364998-BFC3-A54D-A2C7-8B6ED72FA906}" srcOrd="2" destOrd="0" presId="urn:microsoft.com/office/officeart/2005/8/layout/cycle6"/>
    <dgm:cxn modelId="{E628D760-F829-EA41-AE47-40A055D17523}" type="presParOf" srcId="{7644385E-913D-764A-A94C-00014A373F54}" destId="{883543D4-28DB-6A4F-8473-BA1977E834E5}" srcOrd="3" destOrd="0" presId="urn:microsoft.com/office/officeart/2005/8/layout/cycle6"/>
    <dgm:cxn modelId="{7443CF28-5374-374F-872B-E33B20996DE4}" type="presParOf" srcId="{7644385E-913D-764A-A94C-00014A373F54}" destId="{124B2B30-8B14-8249-BB64-8D0BBF57AE4C}" srcOrd="4" destOrd="0" presId="urn:microsoft.com/office/officeart/2005/8/layout/cycle6"/>
    <dgm:cxn modelId="{15840587-A9D0-BC44-8043-D27FA7ACC581}" type="presParOf" srcId="{7644385E-913D-764A-A94C-00014A373F54}" destId="{3E95DED2-BEE6-BA41-A669-D36E12C09B2E}" srcOrd="5" destOrd="0" presId="urn:microsoft.com/office/officeart/2005/8/layout/cycle6"/>
    <dgm:cxn modelId="{D4EE79F9-E45F-3544-A718-35266EA0E38B}" type="presParOf" srcId="{7644385E-913D-764A-A94C-00014A373F54}" destId="{B05DE3DE-DFD7-6C40-9044-3913A83A376F}" srcOrd="6" destOrd="0" presId="urn:microsoft.com/office/officeart/2005/8/layout/cycle6"/>
    <dgm:cxn modelId="{C86F6D66-870D-514D-AB74-F79906EA6C2B}" type="presParOf" srcId="{7644385E-913D-764A-A94C-00014A373F54}" destId="{E3595B9F-E13A-F84C-B6F2-A050C033C7E1}" srcOrd="7" destOrd="0" presId="urn:microsoft.com/office/officeart/2005/8/layout/cycle6"/>
    <dgm:cxn modelId="{B41D08BF-E7F5-F043-ABFA-B20378CB171A}" type="presParOf" srcId="{7644385E-913D-764A-A94C-00014A373F54}" destId="{C4FD453B-7AA3-394A-9A64-29B5EC5793A7}" srcOrd="8" destOrd="0" presId="urn:microsoft.com/office/officeart/2005/8/layout/cycle6"/>
    <dgm:cxn modelId="{B81A9D33-A612-6845-8540-332D55D7FD4C}" type="presParOf" srcId="{7644385E-913D-764A-A94C-00014A373F54}" destId="{531029BE-1E52-E94C-A4CE-D07C4B8ECDC4}" srcOrd="9" destOrd="0" presId="urn:microsoft.com/office/officeart/2005/8/layout/cycle6"/>
    <dgm:cxn modelId="{9991EA83-AF55-C14B-A544-83C4EF805CD1}" type="presParOf" srcId="{7644385E-913D-764A-A94C-00014A373F54}" destId="{30C6CD5A-BA5F-084D-BEA5-7BFC4E41E4AA}" srcOrd="10" destOrd="0" presId="urn:microsoft.com/office/officeart/2005/8/layout/cycle6"/>
    <dgm:cxn modelId="{7E17F463-698B-CD4C-9793-8C9C2BC59BCE}" type="presParOf" srcId="{7644385E-913D-764A-A94C-00014A373F54}" destId="{750AA70D-1A1B-9A4B-BABA-93FEC64B7DF4}" srcOrd="11" destOrd="0" presId="urn:microsoft.com/office/officeart/2005/8/layout/cycle6"/>
    <dgm:cxn modelId="{F2C04BFB-C453-894F-9288-CF86762FE928}" type="presParOf" srcId="{7644385E-913D-764A-A94C-00014A373F54}" destId="{C41F660B-F802-BE47-A9E9-84A85AC9F75F}" srcOrd="12" destOrd="0" presId="urn:microsoft.com/office/officeart/2005/8/layout/cycle6"/>
    <dgm:cxn modelId="{1B9C662C-7BFB-9D40-9F3B-F7D09487D971}" type="presParOf" srcId="{7644385E-913D-764A-A94C-00014A373F54}" destId="{1ABE57AC-2DFD-D64F-A5ED-F22C3DAF5635}" srcOrd="13" destOrd="0" presId="urn:microsoft.com/office/officeart/2005/8/layout/cycle6"/>
    <dgm:cxn modelId="{408AED4E-5273-8442-9EED-948E8920B1C9}" type="presParOf" srcId="{7644385E-913D-764A-A94C-00014A373F54}" destId="{F31E8AE4-BE07-5A4A-870E-98F8F92E7949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D36063-8C4B-6F41-9537-5B7756437986}" type="doc">
      <dgm:prSet loTypeId="urn:microsoft.com/office/officeart/2005/8/layout/cycle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0CE57DC-DCFC-5E48-B83D-3CCCF1428612}">
      <dgm:prSet phldrT="[Text]" custT="1"/>
      <dgm:spPr/>
      <dgm:t>
        <a:bodyPr/>
        <a:lstStyle/>
        <a:p>
          <a:r>
            <a:rPr lang="es-x-int-SDL" sz="1100" b="1"/>
            <a:t>Concepto</a:t>
          </a:r>
        </a:p>
      </dgm:t>
    </dgm:pt>
    <dgm:pt modelId="{EBE489C0-7AA0-1A49-B305-DE5F1DC666C2}" type="parTrans" cxnId="{D2040DD0-C55F-634B-9883-6AD6F117DFED}">
      <dgm:prSet/>
      <dgm:spPr/>
      <dgm:t>
        <a:bodyPr/>
        <a:lstStyle/>
        <a:p>
          <a:endParaRPr lang="en-US"/>
        </a:p>
      </dgm:t>
    </dgm:pt>
    <dgm:pt modelId="{4B8C774D-2E6F-4B4B-84A7-4EB071213BF8}" type="sibTrans" cxnId="{D2040DD0-C55F-634B-9883-6AD6F117DFED}">
      <dgm:prSet/>
      <dgm:spPr/>
      <dgm:t>
        <a:bodyPr/>
        <a:lstStyle/>
        <a:p>
          <a:endParaRPr lang="en-US"/>
        </a:p>
      </dgm:t>
    </dgm:pt>
    <dgm:pt modelId="{8BE9E862-DF00-824E-A488-FA9A18A51543}">
      <dgm:prSet phldrT="[Text]" custT="1"/>
      <dgm:spPr/>
      <dgm:t>
        <a:bodyPr/>
        <a:lstStyle/>
        <a:p>
          <a:r>
            <a:rPr lang="es-x-int-SDL" sz="1100" b="1" dirty="0"/>
            <a:t>Panificación</a:t>
          </a:r>
        </a:p>
      </dgm:t>
    </dgm:pt>
    <dgm:pt modelId="{8DD2A18B-AB39-294D-921A-740A49B8B754}" type="sibTrans" cxnId="{AD390D87-7ED9-0F49-A073-458655F3ECE2}">
      <dgm:prSet/>
      <dgm:spPr/>
      <dgm:t>
        <a:bodyPr/>
        <a:lstStyle/>
        <a:p>
          <a:endParaRPr lang="en-US"/>
        </a:p>
      </dgm:t>
    </dgm:pt>
    <dgm:pt modelId="{FE6D28C5-22DF-D249-AF67-7436120A9198}" type="parTrans" cxnId="{AD390D87-7ED9-0F49-A073-458655F3ECE2}">
      <dgm:prSet/>
      <dgm:spPr/>
      <dgm:t>
        <a:bodyPr/>
        <a:lstStyle/>
        <a:p>
          <a:endParaRPr lang="en-US"/>
        </a:p>
      </dgm:t>
    </dgm:pt>
    <dgm:pt modelId="{BCE07C3B-774E-594C-83D7-076FD3076A17}">
      <dgm:prSet phldrT="[Text]" custT="1"/>
      <dgm:spPr/>
      <dgm:t>
        <a:bodyPr/>
        <a:lstStyle/>
        <a:p>
          <a:r>
            <a:rPr lang="es-x-int-SDL" sz="1100" b="1"/>
            <a:t>Gestión</a:t>
          </a:r>
        </a:p>
      </dgm:t>
    </dgm:pt>
    <dgm:pt modelId="{602A21EA-CEDE-7140-9A34-773803D799D8}" type="sibTrans" cxnId="{FF320EA5-3EAD-6E48-B1D3-F1A11B945741}">
      <dgm:prSet/>
      <dgm:spPr/>
      <dgm:t>
        <a:bodyPr/>
        <a:lstStyle/>
        <a:p>
          <a:endParaRPr lang="en-US"/>
        </a:p>
      </dgm:t>
    </dgm:pt>
    <dgm:pt modelId="{2FE4283A-6963-0149-BB46-9ACDE5EC8AC8}" type="parTrans" cxnId="{FF320EA5-3EAD-6E48-B1D3-F1A11B945741}">
      <dgm:prSet/>
      <dgm:spPr/>
      <dgm:t>
        <a:bodyPr/>
        <a:lstStyle/>
        <a:p>
          <a:endParaRPr lang="en-US"/>
        </a:p>
      </dgm:t>
    </dgm:pt>
    <dgm:pt modelId="{B0A953DE-00EA-9A44-8665-CECA6D38E177}">
      <dgm:prSet phldrT="[Text]" custT="1"/>
      <dgm:spPr/>
      <dgm:t>
        <a:bodyPr/>
        <a:lstStyle/>
        <a:p>
          <a:r>
            <a:rPr lang="es-x-int-SDL" sz="1100" b="1"/>
            <a:t>Evaluación</a:t>
          </a:r>
        </a:p>
      </dgm:t>
    </dgm:pt>
    <dgm:pt modelId="{B1F21D3A-8C9C-1644-840D-9B589C1080EB}" type="sibTrans" cxnId="{E6ED0BC0-A155-2D4E-99D1-9AFF1ECB19FA}">
      <dgm:prSet/>
      <dgm:spPr/>
      <dgm:t>
        <a:bodyPr/>
        <a:lstStyle/>
        <a:p>
          <a:endParaRPr lang="en-US"/>
        </a:p>
      </dgm:t>
    </dgm:pt>
    <dgm:pt modelId="{837D52FD-AAF6-5743-987D-B199641E2BD7}" type="parTrans" cxnId="{E6ED0BC0-A155-2D4E-99D1-9AFF1ECB19FA}">
      <dgm:prSet/>
      <dgm:spPr/>
      <dgm:t>
        <a:bodyPr/>
        <a:lstStyle/>
        <a:p>
          <a:endParaRPr lang="en-US"/>
        </a:p>
      </dgm:t>
    </dgm:pt>
    <dgm:pt modelId="{112CDE3D-F015-A345-A8A4-A083DD861188}">
      <dgm:prSet phldrT="[Text]" custT="1"/>
      <dgm:spPr/>
      <dgm:t>
        <a:bodyPr/>
        <a:lstStyle/>
        <a:p>
          <a:r>
            <a:rPr lang="es-x-int-SDL" sz="1100" b="1"/>
            <a:t>Revisión</a:t>
          </a:r>
        </a:p>
      </dgm:t>
    </dgm:pt>
    <dgm:pt modelId="{F61B36D9-C9D3-6945-B711-DF669F837525}" type="sibTrans" cxnId="{7849B405-06CC-0E47-81AB-EFA2E8458CAF}">
      <dgm:prSet/>
      <dgm:spPr/>
      <dgm:t>
        <a:bodyPr/>
        <a:lstStyle/>
        <a:p>
          <a:endParaRPr lang="en-US"/>
        </a:p>
      </dgm:t>
    </dgm:pt>
    <dgm:pt modelId="{43B0575B-B57D-A948-974D-E9154E38CE86}" type="parTrans" cxnId="{7849B405-06CC-0E47-81AB-EFA2E8458CAF}">
      <dgm:prSet/>
      <dgm:spPr/>
      <dgm:t>
        <a:bodyPr/>
        <a:lstStyle/>
        <a:p>
          <a:endParaRPr lang="en-US"/>
        </a:p>
      </dgm:t>
    </dgm:pt>
    <dgm:pt modelId="{7644385E-913D-764A-A94C-00014A373F54}" type="pres">
      <dgm:prSet presAssocID="{8FD36063-8C4B-6F41-9537-5B775643798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911DDB6-E0FB-6542-BB87-D3D8530700F5}" type="pres">
      <dgm:prSet presAssocID="{D0CE57DC-DCFC-5E48-B83D-3CCCF142861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A1E440-1C9C-B847-9974-83AC54CB524C}" type="pres">
      <dgm:prSet presAssocID="{D0CE57DC-DCFC-5E48-B83D-3CCCF1428612}" presName="spNode" presStyleCnt="0"/>
      <dgm:spPr/>
    </dgm:pt>
    <dgm:pt modelId="{FB364998-BFC3-A54D-A2C7-8B6ED72FA906}" type="pres">
      <dgm:prSet presAssocID="{4B8C774D-2E6F-4B4B-84A7-4EB071213BF8}" presName="sibTrans" presStyleLbl="sibTrans1D1" presStyleIdx="0" presStyleCnt="5"/>
      <dgm:spPr/>
      <dgm:t>
        <a:bodyPr/>
        <a:lstStyle/>
        <a:p>
          <a:endParaRPr lang="es-ES"/>
        </a:p>
      </dgm:t>
    </dgm:pt>
    <dgm:pt modelId="{883543D4-28DB-6A4F-8473-BA1977E834E5}" type="pres">
      <dgm:prSet presAssocID="{8BE9E862-DF00-824E-A488-FA9A18A51543}" presName="node" presStyleLbl="node1" presStyleIdx="1" presStyleCnt="5" custScaleX="12397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24B2B30-8B14-8249-BB64-8D0BBF57AE4C}" type="pres">
      <dgm:prSet presAssocID="{8BE9E862-DF00-824E-A488-FA9A18A51543}" presName="spNode" presStyleCnt="0"/>
      <dgm:spPr/>
    </dgm:pt>
    <dgm:pt modelId="{3E95DED2-BEE6-BA41-A669-D36E12C09B2E}" type="pres">
      <dgm:prSet presAssocID="{8DD2A18B-AB39-294D-921A-740A49B8B754}" presName="sibTrans" presStyleLbl="sibTrans1D1" presStyleIdx="1" presStyleCnt="5"/>
      <dgm:spPr/>
      <dgm:t>
        <a:bodyPr/>
        <a:lstStyle/>
        <a:p>
          <a:endParaRPr lang="es-ES"/>
        </a:p>
      </dgm:t>
    </dgm:pt>
    <dgm:pt modelId="{B05DE3DE-DFD7-6C40-9044-3913A83A376F}" type="pres">
      <dgm:prSet presAssocID="{BCE07C3B-774E-594C-83D7-076FD3076A1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3595B9F-E13A-F84C-B6F2-A050C033C7E1}" type="pres">
      <dgm:prSet presAssocID="{BCE07C3B-774E-594C-83D7-076FD3076A17}" presName="spNode" presStyleCnt="0"/>
      <dgm:spPr/>
    </dgm:pt>
    <dgm:pt modelId="{C4FD453B-7AA3-394A-9A64-29B5EC5793A7}" type="pres">
      <dgm:prSet presAssocID="{602A21EA-CEDE-7140-9A34-773803D799D8}" presName="sibTrans" presStyleLbl="sibTrans1D1" presStyleIdx="2" presStyleCnt="5"/>
      <dgm:spPr/>
      <dgm:t>
        <a:bodyPr/>
        <a:lstStyle/>
        <a:p>
          <a:endParaRPr lang="es-ES"/>
        </a:p>
      </dgm:t>
    </dgm:pt>
    <dgm:pt modelId="{531029BE-1E52-E94C-A4CE-D07C4B8ECDC4}" type="pres">
      <dgm:prSet presAssocID="{B0A953DE-00EA-9A44-8665-CECA6D38E17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0C6CD5A-BA5F-084D-BEA5-7BFC4E41E4AA}" type="pres">
      <dgm:prSet presAssocID="{B0A953DE-00EA-9A44-8665-CECA6D38E177}" presName="spNode" presStyleCnt="0"/>
      <dgm:spPr/>
    </dgm:pt>
    <dgm:pt modelId="{750AA70D-1A1B-9A4B-BABA-93FEC64B7DF4}" type="pres">
      <dgm:prSet presAssocID="{B1F21D3A-8C9C-1644-840D-9B589C1080EB}" presName="sibTrans" presStyleLbl="sibTrans1D1" presStyleIdx="3" presStyleCnt="5"/>
      <dgm:spPr/>
      <dgm:t>
        <a:bodyPr/>
        <a:lstStyle/>
        <a:p>
          <a:endParaRPr lang="es-ES"/>
        </a:p>
      </dgm:t>
    </dgm:pt>
    <dgm:pt modelId="{C41F660B-F802-BE47-A9E9-84A85AC9F75F}" type="pres">
      <dgm:prSet presAssocID="{112CDE3D-F015-A345-A8A4-A083DD86118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ABE57AC-2DFD-D64F-A5ED-F22C3DAF5635}" type="pres">
      <dgm:prSet presAssocID="{112CDE3D-F015-A345-A8A4-A083DD861188}" presName="spNode" presStyleCnt="0"/>
      <dgm:spPr/>
    </dgm:pt>
    <dgm:pt modelId="{F31E8AE4-BE07-5A4A-870E-98F8F92E7949}" type="pres">
      <dgm:prSet presAssocID="{F61B36D9-C9D3-6945-B711-DF669F837525}" presName="sibTrans" presStyleLbl="sibTrans1D1" presStyleIdx="4" presStyleCnt="5"/>
      <dgm:spPr/>
      <dgm:t>
        <a:bodyPr/>
        <a:lstStyle/>
        <a:p>
          <a:endParaRPr lang="es-ES"/>
        </a:p>
      </dgm:t>
    </dgm:pt>
  </dgm:ptLst>
  <dgm:cxnLst>
    <dgm:cxn modelId="{FD4F96C9-300B-A549-975E-1BF4191A9804}" type="presOf" srcId="{8BE9E862-DF00-824E-A488-FA9A18A51543}" destId="{883543D4-28DB-6A4F-8473-BA1977E834E5}" srcOrd="0" destOrd="0" presId="urn:microsoft.com/office/officeart/2005/8/layout/cycle6"/>
    <dgm:cxn modelId="{CF134C0C-5F71-1D44-86B3-343E24965A67}" type="presOf" srcId="{F61B36D9-C9D3-6945-B711-DF669F837525}" destId="{F31E8AE4-BE07-5A4A-870E-98F8F92E7949}" srcOrd="0" destOrd="0" presId="urn:microsoft.com/office/officeart/2005/8/layout/cycle6"/>
    <dgm:cxn modelId="{64C6D4D8-049A-8F4B-A85B-FEB2E40314D7}" type="presOf" srcId="{B1F21D3A-8C9C-1644-840D-9B589C1080EB}" destId="{750AA70D-1A1B-9A4B-BABA-93FEC64B7DF4}" srcOrd="0" destOrd="0" presId="urn:microsoft.com/office/officeart/2005/8/layout/cycle6"/>
    <dgm:cxn modelId="{0C95BF6A-04CA-CE46-BF90-86207BDD8166}" type="presOf" srcId="{4B8C774D-2E6F-4B4B-84A7-4EB071213BF8}" destId="{FB364998-BFC3-A54D-A2C7-8B6ED72FA906}" srcOrd="0" destOrd="0" presId="urn:microsoft.com/office/officeart/2005/8/layout/cycle6"/>
    <dgm:cxn modelId="{D510ADD3-D996-D649-B49F-001050D5DC05}" type="presOf" srcId="{8DD2A18B-AB39-294D-921A-740A49B8B754}" destId="{3E95DED2-BEE6-BA41-A669-D36E12C09B2E}" srcOrd="0" destOrd="0" presId="urn:microsoft.com/office/officeart/2005/8/layout/cycle6"/>
    <dgm:cxn modelId="{D2040DD0-C55F-634B-9883-6AD6F117DFED}" srcId="{8FD36063-8C4B-6F41-9537-5B7756437986}" destId="{D0CE57DC-DCFC-5E48-B83D-3CCCF1428612}" srcOrd="0" destOrd="0" parTransId="{EBE489C0-7AA0-1A49-B305-DE5F1DC666C2}" sibTransId="{4B8C774D-2E6F-4B4B-84A7-4EB071213BF8}"/>
    <dgm:cxn modelId="{E6ED0BC0-A155-2D4E-99D1-9AFF1ECB19FA}" srcId="{8FD36063-8C4B-6F41-9537-5B7756437986}" destId="{B0A953DE-00EA-9A44-8665-CECA6D38E177}" srcOrd="3" destOrd="0" parTransId="{837D52FD-AAF6-5743-987D-B199641E2BD7}" sibTransId="{B1F21D3A-8C9C-1644-840D-9B589C1080EB}"/>
    <dgm:cxn modelId="{0041D2FC-2927-0B43-AEB7-E8D52139BF93}" type="presOf" srcId="{BCE07C3B-774E-594C-83D7-076FD3076A17}" destId="{B05DE3DE-DFD7-6C40-9044-3913A83A376F}" srcOrd="0" destOrd="0" presId="urn:microsoft.com/office/officeart/2005/8/layout/cycle6"/>
    <dgm:cxn modelId="{CEE019CC-CA77-8F45-B56B-B4D33C266366}" type="presOf" srcId="{112CDE3D-F015-A345-A8A4-A083DD861188}" destId="{C41F660B-F802-BE47-A9E9-84A85AC9F75F}" srcOrd="0" destOrd="0" presId="urn:microsoft.com/office/officeart/2005/8/layout/cycle6"/>
    <dgm:cxn modelId="{7849B405-06CC-0E47-81AB-EFA2E8458CAF}" srcId="{8FD36063-8C4B-6F41-9537-5B7756437986}" destId="{112CDE3D-F015-A345-A8A4-A083DD861188}" srcOrd="4" destOrd="0" parTransId="{43B0575B-B57D-A948-974D-E9154E38CE86}" sibTransId="{F61B36D9-C9D3-6945-B711-DF669F837525}"/>
    <dgm:cxn modelId="{C003CF05-CB2F-E743-8884-C47A9FE09D49}" type="presOf" srcId="{8FD36063-8C4B-6F41-9537-5B7756437986}" destId="{7644385E-913D-764A-A94C-00014A373F54}" srcOrd="0" destOrd="0" presId="urn:microsoft.com/office/officeart/2005/8/layout/cycle6"/>
    <dgm:cxn modelId="{FF320EA5-3EAD-6E48-B1D3-F1A11B945741}" srcId="{8FD36063-8C4B-6F41-9537-5B7756437986}" destId="{BCE07C3B-774E-594C-83D7-076FD3076A17}" srcOrd="2" destOrd="0" parTransId="{2FE4283A-6963-0149-BB46-9ACDE5EC8AC8}" sibTransId="{602A21EA-CEDE-7140-9A34-773803D799D8}"/>
    <dgm:cxn modelId="{DAFC7499-313D-124F-89BF-FB42D1F8E008}" type="presOf" srcId="{D0CE57DC-DCFC-5E48-B83D-3CCCF1428612}" destId="{7911DDB6-E0FB-6542-BB87-D3D8530700F5}" srcOrd="0" destOrd="0" presId="urn:microsoft.com/office/officeart/2005/8/layout/cycle6"/>
    <dgm:cxn modelId="{4A2999D4-9A3F-EF4E-A8BB-73BD54C54799}" type="presOf" srcId="{B0A953DE-00EA-9A44-8665-CECA6D38E177}" destId="{531029BE-1E52-E94C-A4CE-D07C4B8ECDC4}" srcOrd="0" destOrd="0" presId="urn:microsoft.com/office/officeart/2005/8/layout/cycle6"/>
    <dgm:cxn modelId="{AD390D87-7ED9-0F49-A073-458655F3ECE2}" srcId="{8FD36063-8C4B-6F41-9537-5B7756437986}" destId="{8BE9E862-DF00-824E-A488-FA9A18A51543}" srcOrd="1" destOrd="0" parTransId="{FE6D28C5-22DF-D249-AF67-7436120A9198}" sibTransId="{8DD2A18B-AB39-294D-921A-740A49B8B754}"/>
    <dgm:cxn modelId="{08BD8DD9-12AB-4942-AB8D-E911DBD0FF24}" type="presOf" srcId="{602A21EA-CEDE-7140-9A34-773803D799D8}" destId="{C4FD453B-7AA3-394A-9A64-29B5EC5793A7}" srcOrd="0" destOrd="0" presId="urn:microsoft.com/office/officeart/2005/8/layout/cycle6"/>
    <dgm:cxn modelId="{ED4E1B04-B617-CC4F-B233-3FF835CEA998}" type="presParOf" srcId="{7644385E-913D-764A-A94C-00014A373F54}" destId="{7911DDB6-E0FB-6542-BB87-D3D8530700F5}" srcOrd="0" destOrd="0" presId="urn:microsoft.com/office/officeart/2005/8/layout/cycle6"/>
    <dgm:cxn modelId="{CAE967F1-5DAC-9945-BF73-6E040C522CB5}" type="presParOf" srcId="{7644385E-913D-764A-A94C-00014A373F54}" destId="{8CA1E440-1C9C-B847-9974-83AC54CB524C}" srcOrd="1" destOrd="0" presId="urn:microsoft.com/office/officeart/2005/8/layout/cycle6"/>
    <dgm:cxn modelId="{304663F1-4B96-4C45-9189-CA2E03840591}" type="presParOf" srcId="{7644385E-913D-764A-A94C-00014A373F54}" destId="{FB364998-BFC3-A54D-A2C7-8B6ED72FA906}" srcOrd="2" destOrd="0" presId="urn:microsoft.com/office/officeart/2005/8/layout/cycle6"/>
    <dgm:cxn modelId="{E628D760-F829-EA41-AE47-40A055D17523}" type="presParOf" srcId="{7644385E-913D-764A-A94C-00014A373F54}" destId="{883543D4-28DB-6A4F-8473-BA1977E834E5}" srcOrd="3" destOrd="0" presId="urn:microsoft.com/office/officeart/2005/8/layout/cycle6"/>
    <dgm:cxn modelId="{7443CF28-5374-374F-872B-E33B20996DE4}" type="presParOf" srcId="{7644385E-913D-764A-A94C-00014A373F54}" destId="{124B2B30-8B14-8249-BB64-8D0BBF57AE4C}" srcOrd="4" destOrd="0" presId="urn:microsoft.com/office/officeart/2005/8/layout/cycle6"/>
    <dgm:cxn modelId="{15840587-A9D0-BC44-8043-D27FA7ACC581}" type="presParOf" srcId="{7644385E-913D-764A-A94C-00014A373F54}" destId="{3E95DED2-BEE6-BA41-A669-D36E12C09B2E}" srcOrd="5" destOrd="0" presId="urn:microsoft.com/office/officeart/2005/8/layout/cycle6"/>
    <dgm:cxn modelId="{D4EE79F9-E45F-3544-A718-35266EA0E38B}" type="presParOf" srcId="{7644385E-913D-764A-A94C-00014A373F54}" destId="{B05DE3DE-DFD7-6C40-9044-3913A83A376F}" srcOrd="6" destOrd="0" presId="urn:microsoft.com/office/officeart/2005/8/layout/cycle6"/>
    <dgm:cxn modelId="{C86F6D66-870D-514D-AB74-F79906EA6C2B}" type="presParOf" srcId="{7644385E-913D-764A-A94C-00014A373F54}" destId="{E3595B9F-E13A-F84C-B6F2-A050C033C7E1}" srcOrd="7" destOrd="0" presId="urn:microsoft.com/office/officeart/2005/8/layout/cycle6"/>
    <dgm:cxn modelId="{B41D08BF-E7F5-F043-ABFA-B20378CB171A}" type="presParOf" srcId="{7644385E-913D-764A-A94C-00014A373F54}" destId="{C4FD453B-7AA3-394A-9A64-29B5EC5793A7}" srcOrd="8" destOrd="0" presId="urn:microsoft.com/office/officeart/2005/8/layout/cycle6"/>
    <dgm:cxn modelId="{B81A9D33-A612-6845-8540-332D55D7FD4C}" type="presParOf" srcId="{7644385E-913D-764A-A94C-00014A373F54}" destId="{531029BE-1E52-E94C-A4CE-D07C4B8ECDC4}" srcOrd="9" destOrd="0" presId="urn:microsoft.com/office/officeart/2005/8/layout/cycle6"/>
    <dgm:cxn modelId="{9991EA83-AF55-C14B-A544-83C4EF805CD1}" type="presParOf" srcId="{7644385E-913D-764A-A94C-00014A373F54}" destId="{30C6CD5A-BA5F-084D-BEA5-7BFC4E41E4AA}" srcOrd="10" destOrd="0" presId="urn:microsoft.com/office/officeart/2005/8/layout/cycle6"/>
    <dgm:cxn modelId="{7E17F463-698B-CD4C-9793-8C9C2BC59BCE}" type="presParOf" srcId="{7644385E-913D-764A-A94C-00014A373F54}" destId="{750AA70D-1A1B-9A4B-BABA-93FEC64B7DF4}" srcOrd="11" destOrd="0" presId="urn:microsoft.com/office/officeart/2005/8/layout/cycle6"/>
    <dgm:cxn modelId="{F2C04BFB-C453-894F-9288-CF86762FE928}" type="presParOf" srcId="{7644385E-913D-764A-A94C-00014A373F54}" destId="{C41F660B-F802-BE47-A9E9-84A85AC9F75F}" srcOrd="12" destOrd="0" presId="urn:microsoft.com/office/officeart/2005/8/layout/cycle6"/>
    <dgm:cxn modelId="{1B9C662C-7BFB-9D40-9F3B-F7D09487D971}" type="presParOf" srcId="{7644385E-913D-764A-A94C-00014A373F54}" destId="{1ABE57AC-2DFD-D64F-A5ED-F22C3DAF5635}" srcOrd="13" destOrd="0" presId="urn:microsoft.com/office/officeart/2005/8/layout/cycle6"/>
    <dgm:cxn modelId="{408AED4E-5273-8442-9EED-948E8920B1C9}" type="presParOf" srcId="{7644385E-913D-764A-A94C-00014A373F54}" destId="{F31E8AE4-BE07-5A4A-870E-98F8F92E7949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11DDB6-E0FB-6542-BB87-D3D8530700F5}">
      <dsp:nvSpPr>
        <dsp:cNvPr id="0" name=""/>
        <dsp:cNvSpPr/>
      </dsp:nvSpPr>
      <dsp:spPr>
        <a:xfrm>
          <a:off x="2242520" y="614"/>
          <a:ext cx="1045027" cy="5995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x-int-SDL" sz="1100" b="1" kern="1200" dirty="0"/>
            <a:t>P</a:t>
          </a:r>
          <a:r>
            <a:rPr lang="es-ES" sz="1100" b="1" kern="1200" dirty="0"/>
            <a:t>l</a:t>
          </a:r>
          <a:r>
            <a:rPr lang="es-x-int-SDL" sz="1100" b="1" kern="1200" dirty="0"/>
            <a:t>anificación</a:t>
          </a:r>
        </a:p>
      </dsp:txBody>
      <dsp:txXfrm>
        <a:off x="2271787" y="29881"/>
        <a:ext cx="986493" cy="541001"/>
      </dsp:txXfrm>
    </dsp:sp>
    <dsp:sp modelId="{FB364998-BFC3-A54D-A2C7-8B6ED72FA906}">
      <dsp:nvSpPr>
        <dsp:cNvPr id="0" name=""/>
        <dsp:cNvSpPr/>
      </dsp:nvSpPr>
      <dsp:spPr>
        <a:xfrm>
          <a:off x="1568178" y="300382"/>
          <a:ext cx="2393710" cy="2393710"/>
        </a:xfrm>
        <a:custGeom>
          <a:avLst/>
          <a:gdLst/>
          <a:ahLst/>
          <a:cxnLst/>
          <a:rect l="0" t="0" r="0" b="0"/>
          <a:pathLst>
            <a:path>
              <a:moveTo>
                <a:pt x="1724953" y="122808"/>
              </a:moveTo>
              <a:arcTo wR="1196855" hR="1196855" stAng="17770972" swAng="176998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3543D4-28DB-6A4F-8473-BA1977E834E5}">
      <dsp:nvSpPr>
        <dsp:cNvPr id="0" name=""/>
        <dsp:cNvSpPr/>
      </dsp:nvSpPr>
      <dsp:spPr>
        <a:xfrm>
          <a:off x="3224664" y="827621"/>
          <a:ext cx="1357293" cy="5995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x-int-SDL" sz="1100" b="1" kern="1200" dirty="0"/>
            <a:t>Organización y equipamiento</a:t>
          </a:r>
        </a:p>
      </dsp:txBody>
      <dsp:txXfrm>
        <a:off x="3253931" y="856888"/>
        <a:ext cx="1298759" cy="541001"/>
      </dsp:txXfrm>
    </dsp:sp>
    <dsp:sp modelId="{3E95DED2-BEE6-BA41-A669-D36E12C09B2E}">
      <dsp:nvSpPr>
        <dsp:cNvPr id="0" name=""/>
        <dsp:cNvSpPr/>
      </dsp:nvSpPr>
      <dsp:spPr>
        <a:xfrm>
          <a:off x="1568178" y="300382"/>
          <a:ext cx="2393710" cy="2393710"/>
        </a:xfrm>
        <a:custGeom>
          <a:avLst/>
          <a:gdLst/>
          <a:ahLst/>
          <a:cxnLst/>
          <a:rect l="0" t="0" r="0" b="0"/>
          <a:pathLst>
            <a:path>
              <a:moveTo>
                <a:pt x="2392081" y="1134420"/>
              </a:moveTo>
              <a:arcTo wR="1196855" hR="1196855" stAng="21420584" swAng="219477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5DE3DE-DFD7-6C40-9044-3913A83A376F}">
      <dsp:nvSpPr>
        <dsp:cNvPr id="0" name=""/>
        <dsp:cNvSpPr/>
      </dsp:nvSpPr>
      <dsp:spPr>
        <a:xfrm>
          <a:off x="2863882" y="2165746"/>
          <a:ext cx="1209290" cy="5995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x-int-SDL" sz="1100" b="1" kern="1200" dirty="0"/>
            <a:t>Capacitación y ejercitación</a:t>
          </a:r>
        </a:p>
      </dsp:txBody>
      <dsp:txXfrm>
        <a:off x="2893149" y="2195013"/>
        <a:ext cx="1150756" cy="541001"/>
      </dsp:txXfrm>
    </dsp:sp>
    <dsp:sp modelId="{C4FD453B-7AA3-394A-9A64-29B5EC5793A7}">
      <dsp:nvSpPr>
        <dsp:cNvPr id="0" name=""/>
        <dsp:cNvSpPr/>
      </dsp:nvSpPr>
      <dsp:spPr>
        <a:xfrm>
          <a:off x="1568178" y="300382"/>
          <a:ext cx="2393710" cy="2393710"/>
        </a:xfrm>
        <a:custGeom>
          <a:avLst/>
          <a:gdLst/>
          <a:ahLst/>
          <a:cxnLst/>
          <a:rect l="0" t="0" r="0" b="0"/>
          <a:pathLst>
            <a:path>
              <a:moveTo>
                <a:pt x="1292297" y="2389899"/>
              </a:moveTo>
              <a:arcTo wR="1196855" hR="1196855" stAng="5125569" swAng="96545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1029BE-1E52-E94C-A4CE-D07C4B8ECDC4}">
      <dsp:nvSpPr>
        <dsp:cNvPr id="0" name=""/>
        <dsp:cNvSpPr/>
      </dsp:nvSpPr>
      <dsp:spPr>
        <a:xfrm>
          <a:off x="1600358" y="2165746"/>
          <a:ext cx="922362" cy="5995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x-int-SDL" sz="1100" b="1" kern="1200"/>
            <a:t>Evaluación</a:t>
          </a:r>
        </a:p>
      </dsp:txBody>
      <dsp:txXfrm>
        <a:off x="1629625" y="2195013"/>
        <a:ext cx="863828" cy="541001"/>
      </dsp:txXfrm>
    </dsp:sp>
    <dsp:sp modelId="{750AA70D-1A1B-9A4B-BABA-93FEC64B7DF4}">
      <dsp:nvSpPr>
        <dsp:cNvPr id="0" name=""/>
        <dsp:cNvSpPr/>
      </dsp:nvSpPr>
      <dsp:spPr>
        <a:xfrm>
          <a:off x="1568178" y="300382"/>
          <a:ext cx="2393710" cy="2393710"/>
        </a:xfrm>
        <a:custGeom>
          <a:avLst/>
          <a:gdLst/>
          <a:ahLst/>
          <a:cxnLst/>
          <a:rect l="0" t="0" r="0" b="0"/>
          <a:pathLst>
            <a:path>
              <a:moveTo>
                <a:pt x="199845" y="1858999"/>
              </a:moveTo>
              <a:arcTo wR="1196855" hR="1196855" stAng="8784642" swAng="219477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1F660B-F802-BE47-A9E9-84A85AC9F75F}">
      <dsp:nvSpPr>
        <dsp:cNvPr id="0" name=""/>
        <dsp:cNvSpPr/>
      </dsp:nvSpPr>
      <dsp:spPr>
        <a:xfrm>
          <a:off x="1056842" y="827621"/>
          <a:ext cx="1139827" cy="5995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x-int-SDL" sz="1100" b="1" kern="1200"/>
            <a:t>Corrección y aprobación</a:t>
          </a:r>
        </a:p>
      </dsp:txBody>
      <dsp:txXfrm>
        <a:off x="1086109" y="856888"/>
        <a:ext cx="1081293" cy="541001"/>
      </dsp:txXfrm>
    </dsp:sp>
    <dsp:sp modelId="{F31E8AE4-BE07-5A4A-870E-98F8F92E7949}">
      <dsp:nvSpPr>
        <dsp:cNvPr id="0" name=""/>
        <dsp:cNvSpPr/>
      </dsp:nvSpPr>
      <dsp:spPr>
        <a:xfrm>
          <a:off x="1568178" y="300382"/>
          <a:ext cx="2393710" cy="2393710"/>
        </a:xfrm>
        <a:custGeom>
          <a:avLst/>
          <a:gdLst/>
          <a:ahLst/>
          <a:cxnLst/>
          <a:rect l="0" t="0" r="0" b="0"/>
          <a:pathLst>
            <a:path>
              <a:moveTo>
                <a:pt x="208339" y="522097"/>
              </a:moveTo>
              <a:arcTo wR="1196855" hR="1196855" stAng="12859040" swAng="176998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11DDB6-E0FB-6542-BB87-D3D8530700F5}">
      <dsp:nvSpPr>
        <dsp:cNvPr id="0" name=""/>
        <dsp:cNvSpPr/>
      </dsp:nvSpPr>
      <dsp:spPr>
        <a:xfrm>
          <a:off x="2302925" y="614"/>
          <a:ext cx="922362" cy="5995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x-int-SDL" sz="1100" b="1" kern="1200"/>
            <a:t>Concepto</a:t>
          </a:r>
        </a:p>
      </dsp:txBody>
      <dsp:txXfrm>
        <a:off x="2332192" y="29881"/>
        <a:ext cx="863828" cy="541001"/>
      </dsp:txXfrm>
    </dsp:sp>
    <dsp:sp modelId="{FB364998-BFC3-A54D-A2C7-8B6ED72FA906}">
      <dsp:nvSpPr>
        <dsp:cNvPr id="0" name=""/>
        <dsp:cNvSpPr/>
      </dsp:nvSpPr>
      <dsp:spPr>
        <a:xfrm>
          <a:off x="1567251" y="300382"/>
          <a:ext cx="2393710" cy="2393710"/>
        </a:xfrm>
        <a:custGeom>
          <a:avLst/>
          <a:gdLst/>
          <a:ahLst/>
          <a:cxnLst/>
          <a:rect l="0" t="0" r="0" b="0"/>
          <a:pathLst>
            <a:path>
              <a:moveTo>
                <a:pt x="1664360" y="95083"/>
              </a:moveTo>
              <a:arcTo wR="1196855" hR="1196855" stAng="17579553" swAng="195954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3543D4-28DB-6A4F-8473-BA1977E834E5}">
      <dsp:nvSpPr>
        <dsp:cNvPr id="0" name=""/>
        <dsp:cNvSpPr/>
      </dsp:nvSpPr>
      <dsp:spPr>
        <a:xfrm>
          <a:off x="3330616" y="827621"/>
          <a:ext cx="1143535" cy="5995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x-int-SDL" sz="1100" b="1" kern="1200" dirty="0"/>
            <a:t>Panificación</a:t>
          </a:r>
        </a:p>
      </dsp:txBody>
      <dsp:txXfrm>
        <a:off x="3359883" y="856888"/>
        <a:ext cx="1085001" cy="541001"/>
      </dsp:txXfrm>
    </dsp:sp>
    <dsp:sp modelId="{3E95DED2-BEE6-BA41-A669-D36E12C09B2E}">
      <dsp:nvSpPr>
        <dsp:cNvPr id="0" name=""/>
        <dsp:cNvSpPr/>
      </dsp:nvSpPr>
      <dsp:spPr>
        <a:xfrm>
          <a:off x="1567251" y="300382"/>
          <a:ext cx="2393710" cy="2393710"/>
        </a:xfrm>
        <a:custGeom>
          <a:avLst/>
          <a:gdLst/>
          <a:ahLst/>
          <a:cxnLst/>
          <a:rect l="0" t="0" r="0" b="0"/>
          <a:pathLst>
            <a:path>
              <a:moveTo>
                <a:pt x="2392081" y="1134420"/>
              </a:moveTo>
              <a:arcTo wR="1196855" hR="1196855" stAng="21420584" swAng="219477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5DE3DE-DFD7-6C40-9044-3913A83A376F}">
      <dsp:nvSpPr>
        <dsp:cNvPr id="0" name=""/>
        <dsp:cNvSpPr/>
      </dsp:nvSpPr>
      <dsp:spPr>
        <a:xfrm>
          <a:off x="3006419" y="2165746"/>
          <a:ext cx="922362" cy="5995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x-int-SDL" sz="1100" b="1" kern="1200"/>
            <a:t>Gestión</a:t>
          </a:r>
        </a:p>
      </dsp:txBody>
      <dsp:txXfrm>
        <a:off x="3035686" y="2195013"/>
        <a:ext cx="863828" cy="541001"/>
      </dsp:txXfrm>
    </dsp:sp>
    <dsp:sp modelId="{C4FD453B-7AA3-394A-9A64-29B5EC5793A7}">
      <dsp:nvSpPr>
        <dsp:cNvPr id="0" name=""/>
        <dsp:cNvSpPr/>
      </dsp:nvSpPr>
      <dsp:spPr>
        <a:xfrm>
          <a:off x="1567251" y="300382"/>
          <a:ext cx="2393710" cy="2393710"/>
        </a:xfrm>
        <a:custGeom>
          <a:avLst/>
          <a:gdLst/>
          <a:ahLst/>
          <a:cxnLst/>
          <a:rect l="0" t="0" r="0" b="0"/>
          <a:pathLst>
            <a:path>
              <a:moveTo>
                <a:pt x="1434420" y="2369896"/>
              </a:moveTo>
              <a:arcTo wR="1196855" hR="1196855" stAng="4713076" swAng="137384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1029BE-1E52-E94C-A4CE-D07C4B8ECDC4}">
      <dsp:nvSpPr>
        <dsp:cNvPr id="0" name=""/>
        <dsp:cNvSpPr/>
      </dsp:nvSpPr>
      <dsp:spPr>
        <a:xfrm>
          <a:off x="1599431" y="2165746"/>
          <a:ext cx="922362" cy="5995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x-int-SDL" sz="1100" b="1" kern="1200"/>
            <a:t>Evaluación</a:t>
          </a:r>
        </a:p>
      </dsp:txBody>
      <dsp:txXfrm>
        <a:off x="1628698" y="2195013"/>
        <a:ext cx="863828" cy="541001"/>
      </dsp:txXfrm>
    </dsp:sp>
    <dsp:sp modelId="{750AA70D-1A1B-9A4B-BABA-93FEC64B7DF4}">
      <dsp:nvSpPr>
        <dsp:cNvPr id="0" name=""/>
        <dsp:cNvSpPr/>
      </dsp:nvSpPr>
      <dsp:spPr>
        <a:xfrm>
          <a:off x="1567251" y="300382"/>
          <a:ext cx="2393710" cy="2393710"/>
        </a:xfrm>
        <a:custGeom>
          <a:avLst/>
          <a:gdLst/>
          <a:ahLst/>
          <a:cxnLst/>
          <a:rect l="0" t="0" r="0" b="0"/>
          <a:pathLst>
            <a:path>
              <a:moveTo>
                <a:pt x="199845" y="1858999"/>
              </a:moveTo>
              <a:arcTo wR="1196855" hR="1196855" stAng="8784642" swAng="219477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1F660B-F802-BE47-A9E9-84A85AC9F75F}">
      <dsp:nvSpPr>
        <dsp:cNvPr id="0" name=""/>
        <dsp:cNvSpPr/>
      </dsp:nvSpPr>
      <dsp:spPr>
        <a:xfrm>
          <a:off x="1164648" y="827621"/>
          <a:ext cx="922362" cy="5995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x-int-SDL" sz="1100" b="1" kern="1200"/>
            <a:t>Revisión</a:t>
          </a:r>
        </a:p>
      </dsp:txBody>
      <dsp:txXfrm>
        <a:off x="1193915" y="856888"/>
        <a:ext cx="863828" cy="541001"/>
      </dsp:txXfrm>
    </dsp:sp>
    <dsp:sp modelId="{F31E8AE4-BE07-5A4A-870E-98F8F92E7949}">
      <dsp:nvSpPr>
        <dsp:cNvPr id="0" name=""/>
        <dsp:cNvSpPr/>
      </dsp:nvSpPr>
      <dsp:spPr>
        <a:xfrm>
          <a:off x="1567251" y="300382"/>
          <a:ext cx="2393710" cy="2393710"/>
        </a:xfrm>
        <a:custGeom>
          <a:avLst/>
          <a:gdLst/>
          <a:ahLst/>
          <a:cxnLst/>
          <a:rect l="0" t="0" r="0" b="0"/>
          <a:pathLst>
            <a:path>
              <a:moveTo>
                <a:pt x="208704" y="521562"/>
              </a:moveTo>
              <a:arcTo wR="1196855" hR="1196855" stAng="12860899" swAng="195954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C03299-4BB1-4AD2-828F-715F084383AD}" type="datetimeFigureOut">
              <a:rPr lang="en-US"/>
              <a:pPr>
                <a:defRPr/>
              </a:pPr>
              <a:t>10/7/2020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B38CAEC-4554-485B-9189-C45C7447A40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8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7 - How do we keep staff and the EOC prepare</a:t>
            </a:r>
            <a:endParaRPr lang="en-US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084AA2-EDF3-41B6-9BD5-4D1331E35CE7}" type="slidenum">
              <a:rPr lang="en-US" altLang="en-US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512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0570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6517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7965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8627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7864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3764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6475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1702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2488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884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5778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0836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0200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6631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1163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9457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673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75061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86459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34932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969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9089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29723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49675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04140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25830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07347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02217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07873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19758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48709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586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2461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3194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3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9240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8005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770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9.jpeg"/><Relationship Id="rId7" Type="http://schemas.microsoft.com/office/2007/relationships/hdphoto" Target="../media/hdphoto2.wdp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1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3.emf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9.jpeg"/><Relationship Id="rId7" Type="http://schemas.microsoft.com/office/2007/relationships/hdphoto" Target="../media/hdphoto2.wdp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5F35E44-72CB-4AFA-8DA6-C89EBC957A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210658" y="966372"/>
            <a:ext cx="3684774" cy="347584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314325" y="0"/>
            <a:ext cx="8829676" cy="89557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522515" y="1026256"/>
            <a:ext cx="7617144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rgbClr val="2D2D2D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462555" y="1890634"/>
            <a:ext cx="7617144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rgbClr val="2D2D2D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4EDCE1-A912-48DB-9E58-051F8752A375}"/>
              </a:ext>
            </a:extLst>
          </p:cNvPr>
          <p:cNvSpPr txBox="1"/>
          <p:nvPr userDrawn="1"/>
        </p:nvSpPr>
        <p:spPr>
          <a:xfrm>
            <a:off x="4962089" y="4510542"/>
            <a:ext cx="4181912" cy="400110"/>
          </a:xfrm>
          <a:prstGeom prst="rect">
            <a:avLst/>
          </a:prstGeom>
          <a:solidFill>
            <a:srgbClr val="FBAB18"/>
          </a:solidFill>
        </p:spPr>
        <p:txBody>
          <a:bodyPr wrap="square" rtlCol="0">
            <a:spAutoFit/>
          </a:bodyPr>
          <a:lstStyle/>
          <a:p>
            <a:pPr marL="28575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cdc.gov/coronavirus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00023D-2373-43F5-A4AA-FD7F91255A55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5925BE-9EF0-43F9-9D78-64BD587500CA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245E9D-1A1B-4F74-AD8C-354693087FC0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28936BE-E0F9-CF40-AA3B-AC73B40BB2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65" y="3841750"/>
            <a:ext cx="869535" cy="628650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8BA1D4C9-1936-AF47-95B7-194A2CC026B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1697445" y="3752495"/>
            <a:ext cx="2202419" cy="779487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576BE91-E7C7-B744-A5E4-172CF67B1B24}"/>
              </a:ext>
            </a:extLst>
          </p:cNvPr>
          <p:cNvSpPr/>
          <p:nvPr userDrawn="1"/>
        </p:nvSpPr>
        <p:spPr>
          <a:xfrm>
            <a:off x="495300" y="4702175"/>
            <a:ext cx="4457700" cy="35285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La marca “CDC” pertenece al Departamento de Salud y Servicios Humanos de EE. UU y se usa con permiso.</a:t>
            </a:r>
            <a:endParaRPr lang="es-ES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El uso de este logo no implica la aprobación por parte de HHS o CDC de ningún producto, servicio o empresa en particular.</a:t>
            </a:r>
            <a:endParaRPr lang="es-ES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9813044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/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/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Los resultados y conclusiones de este informe corresponden a sus autores y no necesariamente representan la postura oficial de los Centros de Control y Prevención de Enfermedades.</a:t>
            </a:r>
            <a:endParaRPr lang="en-US" sz="1200" dirty="0">
              <a:solidFill>
                <a:srgbClr val="2D2D2D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2A43ECC-BBFF-4967-9F45-5667FFC0EE1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43820"/>
          </a:xfrm>
          <a:prstGeom prst="rect">
            <a:avLst/>
          </a:prstGeom>
        </p:spPr>
      </p:pic>
      <p:pic>
        <p:nvPicPr>
          <p:cNvPr id="18" name="Picture 17" descr="A picture containing food&#10;&#10;Description automatically generated">
            <a:extLst>
              <a:ext uri="{FF2B5EF4-FFF2-40B4-BE49-F238E27FC236}">
                <a16:creationId xmlns:a16="http://schemas.microsoft.com/office/drawing/2014/main" id="{493C4ED9-963D-D147-A3FD-3278A9DD1C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6066692" y="4354414"/>
            <a:ext cx="842588" cy="51086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4594EB8-7FFB-3243-8C7F-34C159AE974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631" y="4866336"/>
            <a:ext cx="875574" cy="121925"/>
          </a:xfrm>
          <a:prstGeom prst="rect">
            <a:avLst/>
          </a:prstGeom>
        </p:spPr>
      </p:pic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50FE3102-5C2D-0B44-8A62-7187214DB790}"/>
              </a:ext>
            </a:extLst>
          </p:cNvPr>
          <p:cNvSpPr/>
          <p:nvPr userDrawn="1"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65372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685801" y="9097"/>
            <a:ext cx="8458200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685801" y="1061976"/>
            <a:ext cx="7453858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685801" y="1890634"/>
            <a:ext cx="7393898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chemeClr val="tx2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3D0F8F-59A2-423C-A3F9-4CCC5E04EB88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32F05D3-C03C-45E4-9FA9-D106B2E80059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6CBDE1-9FE4-4D39-8D29-C02C77614B0D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03103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83A66D2-6B4A-1041-82FC-E3EBAE012D5E}"/>
              </a:ext>
            </a:extLst>
          </p:cNvPr>
          <p:cNvSpPr/>
          <p:nvPr userDrawn="1"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 descr="A picture containing food&#10;&#10;Description automatically generated">
            <a:extLst>
              <a:ext uri="{FF2B5EF4-FFF2-40B4-BE49-F238E27FC236}">
                <a16:creationId xmlns:a16="http://schemas.microsoft.com/office/drawing/2014/main" id="{07CCF057-D8D6-4C4A-955F-638EE31FB8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10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2743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900402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5F185C93-249B-F749-85D9-698B991EE469}"/>
              </a:ext>
            </a:extLst>
          </p:cNvPr>
          <p:cNvSpPr/>
          <p:nvPr userDrawn="1"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" name="Picture 25" descr="A picture containing food&#10;&#10;Description automatically generated">
            <a:extLst>
              <a:ext uri="{FF2B5EF4-FFF2-40B4-BE49-F238E27FC236}">
                <a16:creationId xmlns:a16="http://schemas.microsoft.com/office/drawing/2014/main" id="{54775CF3-8B6B-474B-B121-29D4385BB3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10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5104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5838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9EB226B8-695D-F945-86FC-71E28820D884}"/>
              </a:ext>
            </a:extLst>
          </p:cNvPr>
          <p:cNvSpPr/>
          <p:nvPr userDrawn="1"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picture containing food&#10;&#10;Description automatically generated">
            <a:extLst>
              <a:ext uri="{FF2B5EF4-FFF2-40B4-BE49-F238E27FC236}">
                <a16:creationId xmlns:a16="http://schemas.microsoft.com/office/drawing/2014/main" id="{25A46963-C757-2A47-A64F-46A3F6297A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440924" y="4030406"/>
            <a:ext cx="996875" cy="6020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148636-FFFC-E145-83BA-8938E5EB7E2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24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960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1EDB832-85DB-47C2-990D-C76F1161C2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6DE9AB4F-42D6-F14A-BFE6-C3DA9C8B440D}"/>
              </a:ext>
            </a:extLst>
          </p:cNvPr>
          <p:cNvSpPr/>
          <p:nvPr userDrawn="1"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A picture containing food&#10;&#10;Description automatically generated">
            <a:extLst>
              <a:ext uri="{FF2B5EF4-FFF2-40B4-BE49-F238E27FC236}">
                <a16:creationId xmlns:a16="http://schemas.microsoft.com/office/drawing/2014/main" id="{03EDBABF-8A5D-8C4B-935D-9FE7CCC1A0D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440924" y="4030406"/>
            <a:ext cx="996875" cy="6020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F8A4BF0-AB0F-AA4A-97D9-DF89C30C1C5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24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00105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/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/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Los resultados y conclusiones de este informe corresponden a sus autores y no necesariamente representan la postura oficial de los Centros de Control y Prevención de Enfermedades.</a:t>
            </a:r>
            <a:endParaRPr lang="en-US" sz="1200" dirty="0">
              <a:solidFill>
                <a:srgbClr val="2D2D2D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08E3E0E-8007-4E08-9AE4-D29BCAE7C5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334256" y="175641"/>
            <a:ext cx="3684774" cy="3475844"/>
          </a:xfrm>
          <a:prstGeom prst="rect">
            <a:avLst/>
          </a:prstGeom>
        </p:spPr>
      </p:pic>
      <p:pic>
        <p:nvPicPr>
          <p:cNvPr id="17" name="Picture 16" descr="A picture containing food&#10;&#10;Description automatically generated">
            <a:extLst>
              <a:ext uri="{FF2B5EF4-FFF2-40B4-BE49-F238E27FC236}">
                <a16:creationId xmlns:a16="http://schemas.microsoft.com/office/drawing/2014/main" id="{66667D11-6CDC-2146-9AAC-0DB6864D9D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6066692" y="4354414"/>
            <a:ext cx="842588" cy="51086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34B9533-5E05-F944-9753-B41B3CC9442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631" y="4866336"/>
            <a:ext cx="875574" cy="121925"/>
          </a:xfrm>
          <a:prstGeom prst="rect">
            <a:avLst/>
          </a:prstGeom>
        </p:spPr>
      </p:pic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30168D82-9D8A-6846-8F83-EB33380057EF}"/>
              </a:ext>
            </a:extLst>
          </p:cNvPr>
          <p:cNvSpPr/>
          <p:nvPr userDrawn="1"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84295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6996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24" r:id="rId2"/>
    <p:sldLayoutId id="2147483811" r:id="rId3"/>
    <p:sldLayoutId id="2147483827" r:id="rId4"/>
    <p:sldLayoutId id="2147483815" r:id="rId5"/>
    <p:sldLayoutId id="2147483828" r:id="rId6"/>
    <p:sldLayoutId id="2147483823" r:id="rId7"/>
    <p:sldLayoutId id="2147483826" r:id="rId8"/>
    <p:sldLayoutId id="2147483822" r:id="rId9"/>
    <p:sldLayoutId id="2147483825" r:id="rId10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iris/restricted/bitstream/handle/10665/311537/WHO-WHE-CPI-2019.4-eng.pdf;jsessionid=D8534058405EEC17A4B2F6640C78BB32?sequence=1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apps.who.int/iris/bitstream/handle/10665/311545/9789241515139-eng.pdf?sequence=1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apps.who.int/iris/bitstream/handle/10665/70810/WHO_HSE_GAR_ARO_2012.1_eng.pdf?sequence=1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apps.who.int/iris/bitstream/handle/10665/196135/9789241565134_eng.pdf?sequence=1" TargetMode="Externa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 dirty="0"/>
              <a:t>Preparación en el Centro de operaciones </a:t>
            </a:r>
            <a:r>
              <a:rPr lang="es-ES" dirty="0"/>
              <a:t>en E</a:t>
            </a:r>
            <a:r>
              <a:rPr lang="es-x-int-SDL" dirty="0"/>
              <a:t>mergencia: Consideraciones ante </a:t>
            </a:r>
            <a:r>
              <a:rPr lang="es-ES" dirty="0"/>
              <a:t>la COVID</a:t>
            </a:r>
            <a:r>
              <a:rPr lang="es-x-int-SDL" dirty="0"/>
              <a:t>-19</a:t>
            </a:r>
          </a:p>
        </p:txBody>
      </p:sp>
      <p:pic>
        <p:nvPicPr>
          <p:cNvPr id="7172" name="Picture 6" descr="Logos of the United States Department of Health and Human Services and Centers for Disease Control and Preventi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86325"/>
            <a:ext cx="1905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78263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Evaluación del riesgo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20"/>
            <a:ext cx="835855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1800" dirty="0"/>
              <a:t>La evaluación del riesgo es un proceso crítico que enfatiza todos los aspectos de la </a:t>
            </a:r>
            <a:r>
              <a:rPr lang="es-ES" sz="1800" dirty="0"/>
              <a:t>gestión de emergencias</a:t>
            </a:r>
            <a:r>
              <a:rPr lang="es-x-int-SDL" sz="1800" dirty="0"/>
              <a:t>, pero que se relaciona particularmente con la preparación</a:t>
            </a:r>
          </a:p>
          <a:p>
            <a:pPr>
              <a:buClr>
                <a:srgbClr val="006A71"/>
              </a:buClr>
            </a:pPr>
            <a:r>
              <a:rPr lang="es-x-int-SDL" sz="1800" dirty="0"/>
              <a:t>Se refiere al proceso estandarizado de recopilar y documentar información para evaluar el nivel de riesgo. </a:t>
            </a:r>
          </a:p>
          <a:p>
            <a:pPr>
              <a:buClr>
                <a:srgbClr val="006A71"/>
              </a:buClr>
            </a:pPr>
            <a:r>
              <a:rPr lang="es-x-int-SDL" sz="1800" dirty="0"/>
              <a:t>Incluye las siguientes actividades: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Identificación de peligros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Evaluación de vulnerabilidad o amenaza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Cálculo de riesgo 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Vigilancia y monitoreo de posible amenaza o amenaza en evolución (es decir, COVID-19)</a:t>
            </a:r>
          </a:p>
        </p:txBody>
      </p:sp>
    </p:spTree>
    <p:extLst>
      <p:ext uri="{BB962C8B-B14F-4D97-AF65-F5344CB8AC3E}">
        <p14:creationId xmlns:p14="http://schemas.microsoft.com/office/powerpoint/2010/main" val="1060668831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Actividades de respuesta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079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dirty="0"/>
              <a:t>La respuesta se refiere al uso de los recursos de preparación en reacción a una emergencia de salud pública</a:t>
            </a:r>
          </a:p>
          <a:p>
            <a:pPr>
              <a:buClr>
                <a:srgbClr val="006A71"/>
              </a:buClr>
            </a:pPr>
            <a:r>
              <a:rPr lang="es-x-int-SDL" dirty="0"/>
              <a:t>En referencia a</a:t>
            </a:r>
            <a:r>
              <a:rPr lang="es-ES" dirty="0"/>
              <a:t> </a:t>
            </a:r>
            <a:r>
              <a:rPr lang="es-x-int-SDL" dirty="0"/>
              <a:t>l</a:t>
            </a:r>
            <a:r>
              <a:rPr lang="es-ES" dirty="0"/>
              <a:t>a</a:t>
            </a:r>
            <a:r>
              <a:rPr lang="es-x-int-SDL" dirty="0"/>
              <a:t> COVID-19, la respuesta incluye las siguientes actividades: </a:t>
            </a:r>
          </a:p>
          <a:p>
            <a:pPr lvl="1">
              <a:buClr>
                <a:srgbClr val="006A71"/>
              </a:buClr>
            </a:pPr>
            <a:r>
              <a:rPr lang="es-x-int-SDL" dirty="0"/>
              <a:t>Movilización de recursos de prevención y tratamiento </a:t>
            </a:r>
          </a:p>
          <a:p>
            <a:pPr lvl="1">
              <a:buClr>
                <a:srgbClr val="006A71"/>
              </a:buClr>
            </a:pPr>
            <a:r>
              <a:rPr lang="es-x-int-SDL" dirty="0"/>
              <a:t>Mejora de vigilancia y monitoreo</a:t>
            </a:r>
          </a:p>
          <a:p>
            <a:pPr lvl="1">
              <a:buClr>
                <a:srgbClr val="006A71"/>
              </a:buClr>
            </a:pPr>
            <a:r>
              <a:rPr lang="es-x-int-SDL" dirty="0"/>
              <a:t>Rastreo de contacto</a:t>
            </a:r>
            <a:r>
              <a:rPr lang="es-ES" dirty="0"/>
              <a:t>s</a:t>
            </a:r>
            <a:endParaRPr lang="es-x-int-SDL" dirty="0"/>
          </a:p>
          <a:p>
            <a:pPr lvl="1">
              <a:buClr>
                <a:srgbClr val="006A71"/>
              </a:buClr>
            </a:pPr>
            <a:r>
              <a:rPr lang="es-x-int-SDL" dirty="0"/>
              <a:t>Intervención </a:t>
            </a:r>
          </a:p>
          <a:p>
            <a:pPr>
              <a:buClr>
                <a:srgbClr val="006A71"/>
              </a:buClr>
            </a:pPr>
            <a:r>
              <a:rPr lang="es-x-int-SDL" dirty="0"/>
              <a:t>Consultar el módulo "Cómo operamos nuestro EOC" para obtener más detalles sobre las actividades de respuesta para </a:t>
            </a:r>
            <a:r>
              <a:rPr lang="es-ES" dirty="0"/>
              <a:t>la COVID</a:t>
            </a:r>
            <a:r>
              <a:rPr lang="es-x-int-SDL" dirty="0"/>
              <a:t>-19</a:t>
            </a:r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768646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Actividades de recuperación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199" y="1151520"/>
            <a:ext cx="8323385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1800" dirty="0"/>
              <a:t>La recuperación se refiere al momento en que una emergencia de salud pública se logra controlar, las actividades de respuesta cesan progresivamente y se renuevan las actividades de salud pública de rutina</a:t>
            </a:r>
          </a:p>
          <a:p>
            <a:pPr>
              <a:buClr>
                <a:srgbClr val="006A71"/>
              </a:buClr>
            </a:pPr>
            <a:r>
              <a:rPr lang="es-x-int-SDL" sz="1800" dirty="0"/>
              <a:t>Incluye las siguientes actividades: 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Restauración de la vigilancia y monitoreo de rutina (consultar también el módulo sobre desactivación del EOC)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Restauración de la infraestructura y los recursos afectados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Realización de una revisión posterior a las medidas (AAR, por sus siglas en inglés)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Desarrollo e implementación de un plan de acción para mitigar los riesgos futuros de la salud pública y mejorar las respuestas futuras</a:t>
            </a:r>
          </a:p>
          <a:p>
            <a:pPr lvl="1">
              <a:buClr>
                <a:srgbClr val="006A71"/>
              </a:buClr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48204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Preparación: Capacitación y ejercicios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EBCE36D-8FC8-4956-A9BB-2262C706AA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504364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Capacitación – Competencias del personal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20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1600" dirty="0"/>
              <a:t>El establecimiento de las competencias del personal debería alinearse con el EOC y sus funciones.</a:t>
            </a:r>
          </a:p>
          <a:p>
            <a:pPr>
              <a:buClr>
                <a:srgbClr val="006A71"/>
              </a:buClr>
            </a:pPr>
            <a:r>
              <a:rPr lang="es-x-int-SDL" sz="1600" dirty="0"/>
              <a:t>Las competencias pueden variar según el EOC, pero deben incluir las siguientes competencias principales:</a:t>
            </a:r>
          </a:p>
          <a:p>
            <a:pPr lvl="1">
              <a:buClr>
                <a:srgbClr val="006A71"/>
              </a:buClr>
            </a:pPr>
            <a:r>
              <a:rPr lang="es-x-int-SDL" sz="1600" dirty="0"/>
              <a:t>Liderazgo</a:t>
            </a:r>
          </a:p>
          <a:p>
            <a:pPr lvl="1">
              <a:buClr>
                <a:srgbClr val="006A71"/>
              </a:buClr>
            </a:pPr>
            <a:r>
              <a:rPr lang="es-x-int-SDL" sz="1600" dirty="0"/>
              <a:t>Marcos, funciones y comunicaciones de </a:t>
            </a:r>
            <a:r>
              <a:rPr lang="es-ES" sz="1600" dirty="0"/>
              <a:t>gestión de emergencias</a:t>
            </a:r>
            <a:endParaRPr lang="es-x-int-SDL" sz="1600" dirty="0"/>
          </a:p>
          <a:p>
            <a:pPr lvl="1">
              <a:buClr>
                <a:srgbClr val="006A71"/>
              </a:buClr>
            </a:pPr>
            <a:r>
              <a:rPr lang="es-x-int-SDL" sz="1600" dirty="0"/>
              <a:t>Informática</a:t>
            </a:r>
          </a:p>
          <a:p>
            <a:pPr lvl="1">
              <a:buClr>
                <a:srgbClr val="006A71"/>
              </a:buClr>
            </a:pPr>
            <a:r>
              <a:rPr lang="es-x-int-SDL" sz="1600" dirty="0"/>
              <a:t>Desarrollo y asesoramiento de capacitación</a:t>
            </a:r>
          </a:p>
          <a:p>
            <a:pPr>
              <a:buClr>
                <a:srgbClr val="006A71"/>
              </a:buClr>
            </a:pPr>
            <a:r>
              <a:rPr lang="es-x-int-SDL" sz="1600" dirty="0"/>
              <a:t>También puede haber competencias específicas a la respuesta, como el distanciamiento físico y el uso de equipos de protección personal para </a:t>
            </a:r>
            <a:r>
              <a:rPr lang="es-ES" sz="1600" dirty="0"/>
              <a:t>la COVID</a:t>
            </a:r>
            <a:r>
              <a:rPr lang="es-x-int-SDL" sz="1930" dirty="0"/>
              <a:t>-19.</a:t>
            </a:r>
          </a:p>
        </p:txBody>
      </p:sp>
      <p:sp>
        <p:nvSpPr>
          <p:cNvPr id="2" name="Rectangle 1"/>
          <p:cNvSpPr/>
          <p:nvPr/>
        </p:nvSpPr>
        <p:spPr>
          <a:xfrm>
            <a:off x="3469063" y="4172826"/>
            <a:ext cx="560363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Clr>
                <a:srgbClr val="006A71"/>
              </a:buClr>
              <a:buNone/>
            </a:pPr>
            <a:r>
              <a:rPr lang="es-x-int-SDL" sz="1400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Encontrará más información sobre las competencias del personal en el </a:t>
            </a:r>
            <a:r>
              <a:rPr lang="es-x-int-SDL" sz="140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Manual para desarrollar un Centro de </a:t>
            </a:r>
            <a:r>
              <a:rPr lang="es-ES" sz="140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s-x-int-SDL" sz="140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peraciones </a:t>
            </a:r>
            <a:r>
              <a:rPr lang="es-ES" sz="140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lang="es-x-int-SDL" sz="140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40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s-x-int-SDL" sz="140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mergencia para salud pública, Parte C: Capacitación y ejercicios </a:t>
            </a:r>
            <a:r>
              <a:rPr lang="es-x-int-SDL" sz="1400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la OMS</a:t>
            </a:r>
          </a:p>
        </p:txBody>
      </p:sp>
    </p:spTree>
    <p:extLst>
      <p:ext uri="{BB962C8B-B14F-4D97-AF65-F5344CB8AC3E}">
        <p14:creationId xmlns:p14="http://schemas.microsoft.com/office/powerpoint/2010/main" val="1354976794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 dirty="0"/>
              <a:t>Preparación: Capacitación y ejercicios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20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dirty="0"/>
              <a:t>La fase de preparación en la </a:t>
            </a:r>
            <a:r>
              <a:rPr lang="es-ES" dirty="0"/>
              <a:t>gestión de emergencias</a:t>
            </a:r>
            <a:r>
              <a:rPr lang="es-x-int-SDL" dirty="0"/>
              <a:t> se refiere a las actividades realizadas de manera anticipada a la emergencia (por ejemplo, para </a:t>
            </a:r>
            <a:r>
              <a:rPr lang="es-ES" dirty="0"/>
              <a:t>la COVID</a:t>
            </a:r>
            <a:r>
              <a:rPr lang="es-x-int-SDL" dirty="0"/>
              <a:t>-19). </a:t>
            </a:r>
          </a:p>
          <a:p>
            <a:pPr>
              <a:buClr>
                <a:srgbClr val="006A71"/>
              </a:buClr>
            </a:pPr>
            <a:r>
              <a:rPr lang="es-x-int-SDL" dirty="0"/>
              <a:t>La capacitación y ejercicios de preparación se refiere a capacitar al personal para responder ante una emergencia de salud pública.</a:t>
            </a:r>
          </a:p>
          <a:p>
            <a:pPr lvl="1">
              <a:buClr>
                <a:srgbClr val="006A71"/>
              </a:buClr>
            </a:pPr>
            <a:r>
              <a:rPr lang="es-x-int-SDL" dirty="0"/>
              <a:t>En este contexto, el personal del EOC está capacitado y preparado para la activación de un EOC.</a:t>
            </a:r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765430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Capacitación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20"/>
            <a:ext cx="8158294" cy="2237723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1800" dirty="0"/>
              <a:t>Capacitación se define como toda actividad y/o experiencia de aprendizaje que mejore el conocimiento, las capacidades y/o las habilidades para lograr un nivel específico de competencia.  </a:t>
            </a:r>
          </a:p>
          <a:p>
            <a:pPr>
              <a:buClr>
                <a:srgbClr val="006A71"/>
              </a:buClr>
            </a:pPr>
            <a:r>
              <a:rPr lang="es-x-int-SDL" sz="1800" dirty="0"/>
              <a:t>Se deben seguir los siguientes pasos para lograr una capacitación eficaz del personal del EOC: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0B83D59-B42D-254F-9522-6269C6E41E2E}"/>
              </a:ext>
            </a:extLst>
          </p:cNvPr>
          <p:cNvSpPr txBox="1">
            <a:spLocks/>
          </p:cNvSpPr>
          <p:nvPr/>
        </p:nvSpPr>
        <p:spPr bwMode="auto">
          <a:xfrm>
            <a:off x="457200" y="2546975"/>
            <a:ext cx="8158294" cy="2237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2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DAA"/>
              </a:buClr>
              <a:buFont typeface="Wingdings" panose="05000000000000000000" pitchFamily="2" charset="2"/>
              <a:buChar char="§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32E63"/>
              </a:buClr>
              <a:buFont typeface="Arial" panose="020B0604020202020204" pitchFamily="34" charset="0"/>
              <a:buChar char="–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A3B26"/>
              </a:buClr>
              <a:buFont typeface="Arial" panose="020B0604020202020204" pitchFamily="34" charset="0"/>
              <a:buChar char="•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006A71"/>
              </a:buClr>
            </a:pPr>
            <a:r>
              <a:rPr lang="es-x-int-SDL" sz="1900"/>
              <a:t>Evaluar las necesidades de capacitación</a:t>
            </a:r>
          </a:p>
          <a:p>
            <a:pPr lvl="1">
              <a:buClr>
                <a:srgbClr val="006A71"/>
              </a:buClr>
            </a:pPr>
            <a:r>
              <a:rPr lang="es-x-int-SDL" sz="1900"/>
              <a:t>Diseñar un programa de capacitación</a:t>
            </a:r>
          </a:p>
          <a:p>
            <a:pPr lvl="1">
              <a:buClr>
                <a:srgbClr val="006A71"/>
              </a:buClr>
            </a:pPr>
            <a:r>
              <a:rPr lang="es-x-int-SDL" sz="1900"/>
              <a:t>Establecer las competencias del personal</a:t>
            </a:r>
          </a:p>
          <a:p>
            <a:pPr lvl="1">
              <a:buClr>
                <a:srgbClr val="006A71"/>
              </a:buClr>
            </a:pPr>
            <a:r>
              <a:rPr lang="es-x-int-SDL" sz="1900"/>
              <a:t>Identificar los tipos de capacitación a ofrecer</a:t>
            </a:r>
          </a:p>
          <a:p>
            <a:pPr lvl="1">
              <a:buClr>
                <a:srgbClr val="006A71"/>
              </a:buClr>
            </a:pPr>
            <a:r>
              <a:rPr lang="es-x-int-SDL" sz="1900"/>
              <a:t>Preparar un plan de capacitación</a:t>
            </a:r>
          </a:p>
          <a:p>
            <a:pPr lvl="1">
              <a:buClr>
                <a:srgbClr val="006A71"/>
              </a:buClr>
            </a:pPr>
            <a:r>
              <a:rPr lang="es-x-int-SDL" sz="1900"/>
              <a:t>Definir los métodos de evaluación</a:t>
            </a:r>
          </a:p>
        </p:txBody>
      </p:sp>
    </p:spTree>
    <p:extLst>
      <p:ext uri="{BB962C8B-B14F-4D97-AF65-F5344CB8AC3E}">
        <p14:creationId xmlns:p14="http://schemas.microsoft.com/office/powerpoint/2010/main" val="253859333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Capacitación – Diseño del programa de capacitación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20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/>
              <a:t>Diseñar un programa de capacitación adecuado es el primer paso del proceso de capacitación. </a:t>
            </a:r>
          </a:p>
          <a:p>
            <a:pPr>
              <a:buClr>
                <a:srgbClr val="006A71"/>
              </a:buClr>
            </a:pPr>
            <a:r>
              <a:rPr lang="es-x-int-SDL"/>
              <a:t>El proceso consta de: </a:t>
            </a:r>
          </a:p>
          <a:p>
            <a:pPr lvl="1">
              <a:buClr>
                <a:srgbClr val="006A71"/>
              </a:buClr>
            </a:pPr>
            <a:r>
              <a:rPr lang="es-x-int-SDL"/>
              <a:t>Realizar (o revisar) una evaluación de las necesidades</a:t>
            </a:r>
          </a:p>
          <a:p>
            <a:pPr lvl="1">
              <a:buClr>
                <a:srgbClr val="006A71"/>
              </a:buClr>
            </a:pPr>
            <a:r>
              <a:rPr lang="es-x-int-SDL"/>
              <a:t>Establecer metas y objetivos de aprendizaje</a:t>
            </a:r>
          </a:p>
          <a:p>
            <a:pPr lvl="1">
              <a:buClr>
                <a:srgbClr val="006A71"/>
              </a:buClr>
            </a:pPr>
            <a:r>
              <a:rPr lang="es-x-int-SDL"/>
              <a:t>Diseñar el contenido, seleccionar métodos y determinar los materiales requeridos</a:t>
            </a:r>
          </a:p>
          <a:p>
            <a:pPr lvl="1">
              <a:buClr>
                <a:srgbClr val="006A71"/>
              </a:buClr>
            </a:pPr>
            <a:r>
              <a:rPr lang="es-x-int-SDL"/>
              <a:t>Definir los resultados esperados</a:t>
            </a:r>
          </a:p>
          <a:p>
            <a:pPr lvl="1">
              <a:buClr>
                <a:srgbClr val="006A71"/>
              </a:buClr>
            </a:pPr>
            <a:r>
              <a:rPr lang="es-x-int-SDL"/>
              <a:t>Decidir qué técnicas de monitoreo, evaluación y revisión se utilizarán</a:t>
            </a:r>
          </a:p>
        </p:txBody>
      </p:sp>
    </p:spTree>
    <p:extLst>
      <p:ext uri="{BB962C8B-B14F-4D97-AF65-F5344CB8AC3E}">
        <p14:creationId xmlns:p14="http://schemas.microsoft.com/office/powerpoint/2010/main" val="1725188990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Capacitación – Tipos de capacitación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20"/>
            <a:ext cx="8487508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1800" dirty="0"/>
              <a:t>Las capacitaciones del EOC pueden llevarse a cabo a través de diferentes métodos y pueden dirigirse a diversos públicos. </a:t>
            </a:r>
          </a:p>
          <a:p>
            <a:pPr>
              <a:buClr>
                <a:srgbClr val="006A71"/>
              </a:buClr>
            </a:pPr>
            <a:r>
              <a:rPr lang="es-x-int-SDL" sz="1800" dirty="0"/>
              <a:t>Algunos métodos de capacitación: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Cursos en el salón de clases y de aprendizaje electrónico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Pasantías, becas y asignaciones de campo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Participación en sesiones para fomentar el espíritu de grupo, ejercicios, orientación y asesoramiento</a:t>
            </a:r>
          </a:p>
          <a:p>
            <a:pPr lvl="2">
              <a:buClr>
                <a:srgbClr val="006A71"/>
              </a:buClr>
            </a:pPr>
            <a:r>
              <a:rPr lang="es-x-int-SDL" sz="1800" dirty="0"/>
              <a:t>Es posible que deban adaptarse durante </a:t>
            </a:r>
            <a:r>
              <a:rPr lang="es-ES" sz="1800" dirty="0"/>
              <a:t>la COVID</a:t>
            </a:r>
            <a:r>
              <a:rPr lang="es-x-int-SDL" sz="1800" dirty="0"/>
              <a:t>-19 para cumplir con los requisitos de distanciamiento social u otras medidas de prevención de infecciones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Participación en la planificación y desarrollo de los procedimientos operativos</a:t>
            </a:r>
          </a:p>
        </p:txBody>
      </p:sp>
    </p:spTree>
    <p:extLst>
      <p:ext uri="{BB962C8B-B14F-4D97-AF65-F5344CB8AC3E}">
        <p14:creationId xmlns:p14="http://schemas.microsoft.com/office/powerpoint/2010/main" val="1563704808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Capacitación – Tipos de capacitación (continuación)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20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/>
              <a:t>Tipos de capacitación:</a:t>
            </a:r>
          </a:p>
          <a:p>
            <a:pPr lvl="1">
              <a:buClr>
                <a:srgbClr val="006A71"/>
              </a:buClr>
            </a:pPr>
            <a:r>
              <a:rPr lang="es-x-int-SDL"/>
              <a:t>Individual (requiere el estudio y participación personal en cursos, seminarios y talleres)</a:t>
            </a:r>
          </a:p>
          <a:p>
            <a:pPr lvl="1">
              <a:buClr>
                <a:srgbClr val="006A71"/>
              </a:buClr>
            </a:pPr>
            <a:r>
              <a:rPr lang="es-x-int-SDL"/>
              <a:t>Organizacional (abarca actividades de capacitación y ejercicios que mejoran las condiciones de aprendizaje de todo el personal del EOC)</a:t>
            </a:r>
          </a:p>
          <a:p>
            <a:pPr lvl="1">
              <a:buClr>
                <a:srgbClr val="006A71"/>
              </a:buClr>
            </a:pP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280422855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Objetivos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dirty="0"/>
              <a:t>Esta presentación tiene como objetivo: </a:t>
            </a:r>
          </a:p>
          <a:p>
            <a:pPr lvl="1"/>
            <a:r>
              <a:rPr lang="es-x-int-SDL" dirty="0"/>
              <a:t>Explicar la importancia de las actividades de </a:t>
            </a:r>
            <a:r>
              <a:rPr lang="es-ES" dirty="0"/>
              <a:t>gestión de emergencias</a:t>
            </a:r>
            <a:r>
              <a:rPr lang="es-x-int-SDL" dirty="0"/>
              <a:t> a través del ciclo de </a:t>
            </a:r>
            <a:r>
              <a:rPr lang="es-ES" dirty="0"/>
              <a:t>gestión de emergencias</a:t>
            </a:r>
            <a:endParaRPr lang="es-x-int-SDL" dirty="0"/>
          </a:p>
          <a:p>
            <a:pPr lvl="1"/>
            <a:r>
              <a:rPr lang="es-x-int-SDL" dirty="0"/>
              <a:t>Describir las capacitaciones y ejercicios para la preparación del EOC</a:t>
            </a:r>
          </a:p>
          <a:p>
            <a:pPr lvl="1"/>
            <a:r>
              <a:rPr lang="es-x-int-SDL" dirty="0"/>
              <a:t>Debatir revisiones posteriores a las medidas</a:t>
            </a:r>
          </a:p>
        </p:txBody>
      </p:sp>
    </p:spTree>
    <p:extLst>
      <p:ext uri="{BB962C8B-B14F-4D97-AF65-F5344CB8AC3E}">
        <p14:creationId xmlns:p14="http://schemas.microsoft.com/office/powerpoint/2010/main" val="2471956640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 sz="2600" dirty="0"/>
              <a:t>Capacitación – Evaluación de necesidades de capacitación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20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1800" dirty="0"/>
              <a:t>Se realiza una evaluación de necesidades de capacitación para preparar los objetivos de la capacitación. </a:t>
            </a:r>
          </a:p>
          <a:p>
            <a:pPr>
              <a:buClr>
                <a:srgbClr val="006A71"/>
              </a:buClr>
            </a:pPr>
            <a:r>
              <a:rPr lang="es-x-int-SDL" sz="1800" dirty="0"/>
              <a:t>Los objetivos de la capacitación se desarrollan a partir de la evaluación de las habilidades necesarias en un EOC, las necesidades de capacitación y las oportunidades existentes para colaborar con diferentes sectores. </a:t>
            </a:r>
          </a:p>
          <a:p>
            <a:pPr>
              <a:buClr>
                <a:srgbClr val="006A71"/>
              </a:buClr>
            </a:pPr>
            <a:r>
              <a:rPr lang="es-x-int-SDL" sz="1800" dirty="0"/>
              <a:t>La evaluación de necesidades de capacitación puede realizarse a través de: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Presentaciones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Ejercicios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Autoexámenes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Evaluación de una respuesta (revisión posterior a las medidas)</a:t>
            </a:r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35806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Capacitación – Plan de capacitación del EOC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20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1900" dirty="0"/>
              <a:t>Debe desarrollarse un plan de capacitación del EOC según los objetivos establecidos y los resultados esperados que se identificaron al comienzo del proceso de capacitación.  </a:t>
            </a:r>
          </a:p>
          <a:p>
            <a:pPr>
              <a:buClr>
                <a:srgbClr val="006A71"/>
              </a:buClr>
            </a:pPr>
            <a:r>
              <a:rPr lang="es-x-int-SDL" sz="1900" dirty="0"/>
              <a:t>El personal que trabajará en </a:t>
            </a:r>
            <a:r>
              <a:rPr lang="es-AR" sz="1900" dirty="0"/>
              <a:t>el</a:t>
            </a:r>
            <a:r>
              <a:rPr lang="es-x-int-SDL" sz="1900" dirty="0"/>
              <a:t> EOC y quienes puedan mejorar sus competencias a través de la capacitación deben preparar y mantener los planes de capacitación. </a:t>
            </a:r>
          </a:p>
          <a:p>
            <a:pPr marL="0" indent="0">
              <a:buClr>
                <a:srgbClr val="006A71"/>
              </a:buClr>
              <a:buNone/>
            </a:pPr>
            <a:endParaRPr lang="en-US" sz="1900" dirty="0"/>
          </a:p>
          <a:p>
            <a:pPr marL="0" indent="0">
              <a:buClr>
                <a:srgbClr val="006A71"/>
              </a:buClr>
              <a:buNone/>
            </a:pPr>
            <a:r>
              <a:rPr lang="es-x-int-SDL" sz="1800" dirty="0"/>
              <a:t>Encontrará más información sobre el plan de capacitación del EOC en el </a:t>
            </a:r>
            <a:r>
              <a:rPr lang="es-x-int-SDL" sz="1800" i="1" dirty="0"/>
              <a:t>Manual para desarrollar un Centro de </a:t>
            </a:r>
            <a:r>
              <a:rPr lang="es-ES" sz="1800" i="1" dirty="0"/>
              <a:t>O</a:t>
            </a:r>
            <a:r>
              <a:rPr lang="es-x-int-SDL" sz="1800" i="1" dirty="0"/>
              <a:t>peraciones </a:t>
            </a:r>
            <a:r>
              <a:rPr lang="es-ES" sz="1800" i="1" dirty="0"/>
              <a:t>en</a:t>
            </a:r>
            <a:r>
              <a:rPr lang="es-x-int-SDL" sz="1800" i="1" dirty="0"/>
              <a:t> </a:t>
            </a:r>
            <a:r>
              <a:rPr lang="es-ES" sz="1800" i="1" dirty="0"/>
              <a:t>E</a:t>
            </a:r>
            <a:r>
              <a:rPr lang="es-x-int-SDL" sz="1800" i="1" dirty="0"/>
              <a:t>mergencia para salud pública, Parte C: Capacitación y ejercicios</a:t>
            </a:r>
          </a:p>
          <a:p>
            <a:pPr>
              <a:buClr>
                <a:srgbClr val="006A71"/>
              </a:buClr>
            </a:pP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3310586484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Capacitación – Evaluación de la capacitación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20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1900"/>
              <a:t>La definición de los métodos de evaluación de la capacitación debería realizarse en las primeras etapas del desarrollo del programa de capacitación, para asegurar que se cumplan los objetivos de aprendizaje y cómo se recibe el material del curso. </a:t>
            </a:r>
          </a:p>
          <a:p>
            <a:pPr>
              <a:buClr>
                <a:srgbClr val="006A71"/>
              </a:buClr>
            </a:pPr>
            <a:r>
              <a:rPr lang="es-x-int-SDL" sz="1900"/>
              <a:t>Algunos métodos de evaluación de la capacitación:</a:t>
            </a:r>
          </a:p>
          <a:p>
            <a:pPr lvl="1">
              <a:buClr>
                <a:srgbClr val="006A71"/>
              </a:buClr>
            </a:pPr>
            <a:r>
              <a:rPr lang="es-x-int-SDL" sz="1900"/>
              <a:t>Observaciones</a:t>
            </a:r>
          </a:p>
          <a:p>
            <a:pPr lvl="1">
              <a:buClr>
                <a:srgbClr val="006A71"/>
              </a:buClr>
            </a:pPr>
            <a:r>
              <a:rPr lang="es-x-int-SDL" sz="1900"/>
              <a:t>Presentaciones</a:t>
            </a:r>
          </a:p>
          <a:p>
            <a:pPr lvl="1">
              <a:buClr>
                <a:srgbClr val="006A71"/>
              </a:buClr>
            </a:pPr>
            <a:r>
              <a:rPr lang="es-x-int-SDL" sz="1900"/>
              <a:t>Pruebas previas y posteriores</a:t>
            </a:r>
          </a:p>
          <a:p>
            <a:pPr lvl="1">
              <a:buClr>
                <a:srgbClr val="006A71"/>
              </a:buClr>
            </a:pPr>
            <a:r>
              <a:rPr lang="es-x-int-SDL" sz="1900"/>
              <a:t>Exámenes y ejercicios</a:t>
            </a:r>
          </a:p>
          <a:p>
            <a:pPr marL="0" indent="0">
              <a:buClr>
                <a:srgbClr val="006A71"/>
              </a:buClr>
              <a:buNone/>
            </a:pPr>
            <a:endParaRPr lang="en-US" sz="1900" dirty="0"/>
          </a:p>
          <a:p>
            <a:pPr>
              <a:buClr>
                <a:srgbClr val="006A71"/>
              </a:buClr>
            </a:pP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3580969151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Ejercicios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20"/>
            <a:ext cx="8158294" cy="2237723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1800" dirty="0"/>
              <a:t>Los ejercicios son actividades controladas y dirigidas por un objetivo que estimulan las situaciones reales para probar y evaluar los planes y procedimientos el EOC. </a:t>
            </a:r>
          </a:p>
          <a:p>
            <a:pPr>
              <a:buClr>
                <a:srgbClr val="006A71"/>
              </a:buClr>
            </a:pPr>
            <a:r>
              <a:rPr lang="es-x-int-SDL" sz="1800" dirty="0"/>
              <a:t>Los ejercicios ayudan a preparar mejor los EOC para una respuesta efectiva a las emergencias de salud pública, aumentando su confianza en la respuesta, e identificando vacíos y debilidades en los planes de respuesta. </a:t>
            </a:r>
          </a:p>
          <a:p>
            <a:pPr>
              <a:buClr>
                <a:srgbClr val="006A71"/>
              </a:buClr>
            </a:pPr>
            <a:r>
              <a:rPr lang="es-x-int-SDL" sz="1800" dirty="0"/>
              <a:t>Los ejercicios generalmente se realizan durante fases en las que no se requiere respuesta, para reducir los esfuerzos del personal y los recursos durante una respuesta real. 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Durante </a:t>
            </a:r>
            <a:r>
              <a:rPr lang="es-ES" sz="1800" dirty="0"/>
              <a:t>la COVID</a:t>
            </a:r>
            <a:r>
              <a:rPr lang="es-x-int-SDL" sz="1800" dirty="0"/>
              <a:t>-19, los EOC deben considerar cuidadosamente su contexto epidemiológico para evaluar los beneficios de llevar a cabo ejercicios en ese momento.  </a:t>
            </a:r>
          </a:p>
        </p:txBody>
      </p:sp>
    </p:spTree>
    <p:extLst>
      <p:ext uri="{BB962C8B-B14F-4D97-AF65-F5344CB8AC3E}">
        <p14:creationId xmlns:p14="http://schemas.microsoft.com/office/powerpoint/2010/main" val="3855345277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Ejercicios – Tipos de ejercicios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20"/>
            <a:ext cx="8158294" cy="2237723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dirty="0"/>
              <a:t>Se identifica el tipo de ejercicio a realizar según el objetivo, el cronograma y la capacitación para el ejercicio. </a:t>
            </a:r>
          </a:p>
          <a:p>
            <a:pPr>
              <a:buClr>
                <a:srgbClr val="006A71"/>
              </a:buClr>
            </a:pPr>
            <a:r>
              <a:rPr lang="es-x-int-SDL" dirty="0"/>
              <a:t>Los siguientes son dos tipos principales de ejercicios que pueden organizarse:</a:t>
            </a:r>
          </a:p>
          <a:p>
            <a:pPr lvl="1">
              <a:buClr>
                <a:srgbClr val="006A71"/>
              </a:buClr>
            </a:pPr>
            <a:r>
              <a:rPr lang="es-x-int-SDL" dirty="0"/>
              <a:t>Ejercicios basados sobre debates</a:t>
            </a:r>
          </a:p>
          <a:p>
            <a:pPr lvl="1">
              <a:buClr>
                <a:srgbClr val="006A71"/>
              </a:buClr>
            </a:pPr>
            <a:r>
              <a:rPr lang="es-x-int-SDL" dirty="0"/>
              <a:t>Ejercicios basados sobre operaciones</a:t>
            </a:r>
          </a:p>
          <a:p>
            <a:pPr>
              <a:buClr>
                <a:srgbClr val="006A71"/>
              </a:buClr>
            </a:pPr>
            <a:r>
              <a:rPr lang="es-x-int-SDL" dirty="0"/>
              <a:t>Encontrará más información sobre los ejercicios basados sobre debates en el </a:t>
            </a:r>
            <a:r>
              <a:rPr lang="es-x-int-SDL" i="1" dirty="0"/>
              <a:t>Manual para desarrollar un Centro de </a:t>
            </a:r>
            <a:r>
              <a:rPr lang="es-ES" i="1" dirty="0"/>
              <a:t>O</a:t>
            </a:r>
            <a:r>
              <a:rPr lang="es-x-int-SDL" i="1" dirty="0"/>
              <a:t>peraciones </a:t>
            </a:r>
            <a:r>
              <a:rPr lang="es-ES" i="1" dirty="0"/>
              <a:t>en</a:t>
            </a:r>
            <a:r>
              <a:rPr lang="es-x-int-SDL" i="1" dirty="0"/>
              <a:t> </a:t>
            </a:r>
            <a:r>
              <a:rPr lang="es-ES" i="1" dirty="0"/>
              <a:t>E</a:t>
            </a:r>
            <a:r>
              <a:rPr lang="es-x-int-SDL" i="1" dirty="0"/>
              <a:t>mergencia para salud pública, Parte C: Capacitación y ejercicios</a:t>
            </a:r>
          </a:p>
        </p:txBody>
      </p:sp>
    </p:spTree>
    <p:extLst>
      <p:ext uri="{BB962C8B-B14F-4D97-AF65-F5344CB8AC3E}">
        <p14:creationId xmlns:p14="http://schemas.microsoft.com/office/powerpoint/2010/main" val="1601091938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Ejercicios – Ejercicios basados sobre debates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20"/>
            <a:ext cx="8158294" cy="2237723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/>
              <a:t>Los ejercicios basados sobre debates sirven para desarrollar nuevas políticas y procedimientos y/o para facilitar la familiarización con políticas, planes y procedimientos actuales. </a:t>
            </a:r>
          </a:p>
          <a:p>
            <a:pPr>
              <a:buClr>
                <a:srgbClr val="006A71"/>
              </a:buClr>
            </a:pPr>
            <a:r>
              <a:rPr lang="es-x-int-SDL"/>
              <a:t>Los ejercicios basados sobre debates incluyen:</a:t>
            </a:r>
          </a:p>
          <a:p>
            <a:pPr lvl="1">
              <a:buClr>
                <a:srgbClr val="006A71"/>
              </a:buClr>
            </a:pPr>
            <a:r>
              <a:rPr lang="es-x-int-SDL"/>
              <a:t>Ejercicios de orientación (seminarios y talleres)</a:t>
            </a:r>
          </a:p>
          <a:p>
            <a:pPr lvl="1">
              <a:buClr>
                <a:srgbClr val="006A71"/>
              </a:buClr>
            </a:pPr>
            <a:r>
              <a:rPr lang="es-x-int-SDL"/>
              <a:t>Ejercicios de simulación (debates en grupo de respuestas de emergencias simuladas)</a:t>
            </a:r>
          </a:p>
          <a:p>
            <a:pPr lvl="1">
              <a:buClr>
                <a:srgbClr val="006A71"/>
              </a:buClr>
            </a:pPr>
            <a:r>
              <a:rPr lang="es-x-int-SDL"/>
              <a:t>Uso de juegos (alternativa en video para realzar la simulación de un ejercicio)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880176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Ejercicios – Ejercicios basados sobre operaciones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20"/>
            <a:ext cx="8158294" cy="2943402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/>
              <a:t>Los ejercicios basados sobre operaciones tienen la función de validar planes, políticas y procedimientos establecidos. </a:t>
            </a:r>
          </a:p>
          <a:p>
            <a:pPr>
              <a:buClr>
                <a:srgbClr val="006A71"/>
              </a:buClr>
            </a:pPr>
            <a:r>
              <a:rPr lang="es-x-int-SDL"/>
              <a:t>Los ejercicios basados sobre operaciones incluyen:</a:t>
            </a:r>
          </a:p>
          <a:p>
            <a:pPr lvl="1">
              <a:buClr>
                <a:srgbClr val="006A71"/>
              </a:buClr>
            </a:pPr>
            <a:r>
              <a:rPr lang="es-x-int-SDL"/>
              <a:t>Simulacros (apuntan a una habilidad, función y/o proceso en particular)</a:t>
            </a:r>
          </a:p>
          <a:p>
            <a:pPr lvl="1">
              <a:buClr>
                <a:srgbClr val="006A71"/>
              </a:buClr>
            </a:pPr>
            <a:r>
              <a:rPr lang="es-x-int-SDL"/>
              <a:t>Ejercicios funcionales (práctica y evaluación de procedimientos)</a:t>
            </a:r>
          </a:p>
          <a:p>
            <a:pPr lvl="1">
              <a:buClr>
                <a:srgbClr val="006A71"/>
              </a:buClr>
            </a:pPr>
            <a:r>
              <a:rPr lang="es-x-int-SDL"/>
              <a:t>Ejercicios a escala completa (evalúan las capacidades completas de preparación y respuesta)</a:t>
            </a:r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5247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Ejercicios – Ciclo de administración de ejercicios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20"/>
            <a:ext cx="8158294" cy="2237723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/>
              <a:t>El ciclo de administración de ejercicios brinda un proceso paso a paso para llevar a cabo ejercicios basados sobre operaciones. </a:t>
            </a: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2097779C-556E-494A-B993-CBAA1074C1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0227961"/>
              </p:ext>
            </p:extLst>
          </p:nvPr>
        </p:nvGraphicFramePr>
        <p:xfrm>
          <a:off x="1752600" y="1905480"/>
          <a:ext cx="5638800" cy="2805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9502781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Ejercicios – Ciclo de administración de ejercicios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20"/>
            <a:ext cx="8158294" cy="3138737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/>
              <a:t>Los pasos del ciclo de administración de ejercicios son:</a:t>
            </a:r>
          </a:p>
          <a:p>
            <a:pPr lvl="1">
              <a:buClr>
                <a:srgbClr val="006A71"/>
              </a:buClr>
            </a:pPr>
            <a:r>
              <a:rPr lang="es-x-int-SDL"/>
              <a:t>Concepto (se crea un documento del concepto para brindar al liderazgo senior una sinopsis del ejercicio)</a:t>
            </a:r>
          </a:p>
          <a:p>
            <a:pPr lvl="1">
              <a:buClr>
                <a:srgbClr val="006A71"/>
              </a:buClr>
            </a:pPr>
            <a:r>
              <a:rPr lang="es-x-int-SDL"/>
              <a:t>Planificación y desarrollo (se determina la estructura del ejercicio)</a:t>
            </a:r>
          </a:p>
          <a:p>
            <a:pPr lvl="1">
              <a:buClr>
                <a:srgbClr val="006A71"/>
              </a:buClr>
            </a:pPr>
            <a:r>
              <a:rPr lang="es-x-int-SDL"/>
              <a:t>Gestión del ejercicio (se lleva a cabo el ejercicio) </a:t>
            </a:r>
          </a:p>
          <a:p>
            <a:pPr lvl="1">
              <a:buClr>
                <a:srgbClr val="006A71"/>
              </a:buClr>
            </a:pPr>
            <a:r>
              <a:rPr lang="es-x-int-SDL"/>
              <a:t>Evaluación y revisión (se completa el análisis final del ejercicio, sus actividades y desempeño) (por ejemplo, reuniones informativas posteriores al ejercicio, revisiones posteriores a las medidas, informe de evaluación, etc.)</a:t>
            </a:r>
          </a:p>
        </p:txBody>
      </p:sp>
    </p:spTree>
    <p:extLst>
      <p:ext uri="{BB962C8B-B14F-4D97-AF65-F5344CB8AC3E}">
        <p14:creationId xmlns:p14="http://schemas.microsoft.com/office/powerpoint/2010/main" val="432429196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Programa de capacitación y ejercicios del EOC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20"/>
            <a:ext cx="8158294" cy="3138737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/>
              <a:t>Los EOC deben establecer programas de capacitación y ejercicios para garantizar que el personal del EOC esté completamente equipado y capacitado para manejar la respuesta ante una emergencia de salud pública. </a:t>
            </a:r>
          </a:p>
          <a:p>
            <a:pPr>
              <a:buClr>
                <a:srgbClr val="006A71"/>
              </a:buClr>
            </a:pPr>
            <a:r>
              <a:rPr lang="es-x-int-SDL"/>
              <a:t>El acceso continuo a estos recursos beneficia al personal del EOC, como también el proceso de preparación para la siguiente respuesta. </a:t>
            </a:r>
          </a:p>
        </p:txBody>
      </p:sp>
    </p:spTree>
    <p:extLst>
      <p:ext uri="{BB962C8B-B14F-4D97-AF65-F5344CB8AC3E}">
        <p14:creationId xmlns:p14="http://schemas.microsoft.com/office/powerpoint/2010/main" val="3070844389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612" y="2441363"/>
            <a:ext cx="8786257" cy="871538"/>
          </a:xfrm>
        </p:spPr>
        <p:txBody>
          <a:bodyPr/>
          <a:lstStyle/>
          <a:p>
            <a:r>
              <a:rPr lang="es-x-int-SDL" sz="3500" dirty="0"/>
              <a:t>Actividades de </a:t>
            </a:r>
            <a:r>
              <a:rPr lang="es-ES" sz="3500" dirty="0"/>
              <a:t>gestión de emergencias</a:t>
            </a:r>
            <a:endParaRPr lang="es-x-int-SDL" sz="3500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EBCE36D-8FC8-4956-A9BB-2262C706AA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699739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Revisiones posteriores a las medidas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EBCE36D-8FC8-4956-A9BB-2262C706AA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051770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Revisiones posteriores a las medidas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59928"/>
            <a:ext cx="8229600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dirty="0"/>
              <a:t>Una evaluación posterior al incidente o revisión posterior a las medidas (AAR, por sus siglas en inglés) se refiere al proceso de revisar las medidas tomadas durante la respuesta a una emergencia de salud pública. </a:t>
            </a:r>
          </a:p>
          <a:p>
            <a:pPr>
              <a:buClr>
                <a:srgbClr val="006A71"/>
              </a:buClr>
            </a:pPr>
            <a:r>
              <a:rPr lang="es-x-int-SDL" dirty="0"/>
              <a:t>Las AAR se consideran procedimientos de </a:t>
            </a:r>
            <a:r>
              <a:rPr lang="es-ES" dirty="0"/>
              <a:t>gestión de emergencias</a:t>
            </a:r>
            <a:r>
              <a:rPr lang="es-x-int-SDL" dirty="0"/>
              <a:t> y forman parte del proceso de los EOC. </a:t>
            </a:r>
          </a:p>
          <a:p>
            <a:pPr>
              <a:buClr>
                <a:srgbClr val="006A71"/>
              </a:buClr>
            </a:pPr>
            <a:r>
              <a:rPr lang="es-x-int-SDL" dirty="0"/>
              <a:t>El proceso debe llevarse a cabo durante la fase de desactivación de un EOC o dentro de los tres meses posteriores a la fecha de finalización oficial del evento. </a:t>
            </a:r>
          </a:p>
          <a:p>
            <a:pPr>
              <a:buClr>
                <a:srgbClr val="006A71"/>
              </a:buClr>
            </a:pPr>
            <a:r>
              <a:rPr lang="es-x-int-SDL" dirty="0"/>
              <a:t>La finalización exitosa de una AAR, luego de una respuesta real o simulacro, es un componente voluntario del marco de monitoreo y evaluación </a:t>
            </a:r>
            <a:r>
              <a:rPr lang="es-x-int-SDL" dirty="0" smtClean="0"/>
              <a:t>de</a:t>
            </a:r>
            <a:r>
              <a:rPr lang="es-AR" dirty="0" smtClean="0"/>
              <a:t> </a:t>
            </a:r>
            <a:r>
              <a:rPr lang="en-US" dirty="0"/>
              <a:t>las </a:t>
            </a:r>
            <a:r>
              <a:rPr lang="en-US" dirty="0" err="1"/>
              <a:t>Reglamentaciones</a:t>
            </a:r>
            <a:r>
              <a:rPr lang="en-US" dirty="0"/>
              <a:t> </a:t>
            </a:r>
            <a:r>
              <a:rPr lang="en-US" dirty="0" err="1"/>
              <a:t>internacionales</a:t>
            </a:r>
            <a:r>
              <a:rPr lang="en-US" dirty="0"/>
              <a:t> de </a:t>
            </a:r>
            <a:r>
              <a:rPr lang="en-US" dirty="0" err="1"/>
              <a:t>salud</a:t>
            </a:r>
            <a:r>
              <a:rPr lang="en-US"/>
              <a:t> </a:t>
            </a:r>
            <a:r>
              <a:rPr lang="es-x-int-SDL" smtClean="0"/>
              <a:t>(International </a:t>
            </a:r>
            <a:r>
              <a:rPr lang="es-x-int-SDL" dirty="0"/>
              <a:t>Health Regulations). </a:t>
            </a:r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166670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Revisiones posteriores a las medidas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20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dirty="0"/>
              <a:t>Todas las AAR comparten tres fases:</a:t>
            </a:r>
          </a:p>
          <a:p>
            <a:pPr lvl="1">
              <a:buClr>
                <a:srgbClr val="006A71"/>
              </a:buClr>
            </a:pPr>
            <a:r>
              <a:rPr lang="es-x-int-SDL" dirty="0"/>
              <a:t>Observación objetiva: ¿Cómo se implementaron las medidas?</a:t>
            </a:r>
          </a:p>
          <a:p>
            <a:pPr lvl="1">
              <a:buClr>
                <a:srgbClr val="006A71"/>
              </a:buClr>
            </a:pPr>
            <a:r>
              <a:rPr lang="es-x-int-SDL" dirty="0"/>
              <a:t>Análisis de las mejores prácticas/grietas: ¿Cuál fue la grieta entre la planificación y la práctica? ¿Qué funcionó y qué no funcionó?</a:t>
            </a:r>
          </a:p>
          <a:p>
            <a:pPr lvl="1">
              <a:buClr>
                <a:srgbClr val="006A71"/>
              </a:buClr>
            </a:pPr>
            <a:r>
              <a:rPr lang="es-x-int-SDL" dirty="0"/>
              <a:t>Identificación de áreas por mejorar: ¿Cómo se pueden mejorar las medidas?</a:t>
            </a:r>
          </a:p>
          <a:p>
            <a:pPr lvl="1">
              <a:buClr>
                <a:srgbClr val="006A71"/>
              </a:buClr>
            </a:pP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r>
              <a:rPr lang="es-x-int-SDL" dirty="0"/>
              <a:t>Encontrará más información sobre los objetivos, formatos y planificación de las AAR en la </a:t>
            </a:r>
            <a:r>
              <a:rPr lang="es-x-int-SDL" i="1" dirty="0"/>
              <a:t>Guía para revisiones posteriores a las medidas </a:t>
            </a:r>
            <a:r>
              <a:rPr lang="es-x-int-SDL" dirty="0"/>
              <a:t>de la OMS. 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199071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Beneficios de las AAR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199" y="1151520"/>
            <a:ext cx="8440615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1800" dirty="0"/>
              <a:t>Realizar AAR después de la respuesta ante una emergencia de salud pública (por ejemplo, </a:t>
            </a:r>
            <a:r>
              <a:rPr lang="es-ES" sz="1800" dirty="0"/>
              <a:t>la COVID</a:t>
            </a:r>
            <a:r>
              <a:rPr lang="es-x-int-SDL" sz="1800" dirty="0"/>
              <a:t>-19) brinda varios beneficios que: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Permiten la documentación de las lecciones aprendidas, las cuales pueden mejorar las condiciones para futuras emergencias de salud pública. 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Alientan el pensamiento crítico en torno al evento, para identificar fallas y éxitos durante la respuesta. 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Respaldan el aprendizaje intersectorial y fortalece la coordinación.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Crean capacidad de preparación y respuesta a través del consenso de los miembros del equipo, identificando problemas que necesitan seguimiento. 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Incluso durante la respuesta ante </a:t>
            </a:r>
            <a:r>
              <a:rPr lang="es-ES" sz="1800" dirty="0"/>
              <a:t>la COVID</a:t>
            </a:r>
            <a:r>
              <a:rPr lang="es-x-int-SDL" sz="1800" dirty="0"/>
              <a:t>-19, puede comenzar la planificación para la AAR. 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978075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Antes de una AAR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84969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/>
              <a:t>Para realizar una AAR, el primer paso es definir e identificar los objetivos, el alcance y las partes interesadas que participarán en el proceso. </a:t>
            </a:r>
          </a:p>
          <a:p>
            <a:pPr lvl="1">
              <a:buClr>
                <a:srgbClr val="006A71"/>
              </a:buClr>
            </a:pPr>
            <a:r>
              <a:rPr lang="es-x-int-SDL"/>
              <a:t>Determinar estos tres factores facilita el proceso de planificación de una AAR y sirve para identificar qué formato de AAR funcionaría mejor. </a:t>
            </a:r>
          </a:p>
          <a:p>
            <a:pPr>
              <a:buClr>
                <a:srgbClr val="006A71"/>
              </a:buClr>
            </a:pPr>
            <a:r>
              <a:rPr lang="es-x-int-SDL"/>
              <a:t>El segundo paso se refiere a seleccionar el formato adecuado de la AAR. </a:t>
            </a:r>
          </a:p>
          <a:p>
            <a:pPr lvl="1">
              <a:buClr>
                <a:srgbClr val="006A71"/>
              </a:buClr>
            </a:pPr>
            <a:r>
              <a:rPr lang="es-x-int-SDL"/>
              <a:t>Seleccionar un formato para la AAR se basa sobre diferentes factores, en particular la complejidad del evento y la cantidad de recursos necesarios para realizar la AAR. </a:t>
            </a:r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830618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Antes de una AAR - Formatos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92661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/>
              <a:t>Existen cuatro formatos para las AAR:</a:t>
            </a:r>
          </a:p>
          <a:p>
            <a:pPr lvl="1">
              <a:buClr>
                <a:srgbClr val="006A71"/>
              </a:buClr>
            </a:pPr>
            <a:r>
              <a:rPr lang="es-x-int-SDL"/>
              <a:t>Informe</a:t>
            </a:r>
          </a:p>
          <a:p>
            <a:pPr lvl="1">
              <a:buClr>
                <a:srgbClr val="006A71"/>
              </a:buClr>
            </a:pPr>
            <a:r>
              <a:rPr lang="es-x-int-SDL"/>
              <a:t>Grupo de trabajo</a:t>
            </a:r>
          </a:p>
          <a:p>
            <a:pPr lvl="1">
              <a:buClr>
                <a:srgbClr val="006A71"/>
              </a:buClr>
            </a:pPr>
            <a:r>
              <a:rPr lang="es-x-int-SDL"/>
              <a:t>Entrevista a informante clave</a:t>
            </a:r>
          </a:p>
          <a:p>
            <a:pPr lvl="1">
              <a:buClr>
                <a:srgbClr val="006A71"/>
              </a:buClr>
            </a:pPr>
            <a:r>
              <a:rPr lang="es-x-int-SDL"/>
              <a:t>Método combinado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endParaRPr lang="en-US" sz="1950" dirty="0"/>
          </a:p>
          <a:p>
            <a:pPr lvl="1">
              <a:buClr>
                <a:srgbClr val="006A71"/>
              </a:buClr>
            </a:pPr>
            <a:endParaRPr lang="en-US" sz="1950" dirty="0"/>
          </a:p>
        </p:txBody>
      </p:sp>
    </p:spTree>
    <p:extLst>
      <p:ext uri="{BB962C8B-B14F-4D97-AF65-F5344CB8AC3E}">
        <p14:creationId xmlns:p14="http://schemas.microsoft.com/office/powerpoint/2010/main" val="76846537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Antes de una AAR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92661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/>
              <a:t>Según el formato de AAR adoptado, se deben determinar los siguientes pasos en el proceso:</a:t>
            </a:r>
          </a:p>
          <a:p>
            <a:pPr lvl="1">
              <a:buClr>
                <a:srgbClr val="006A71"/>
              </a:buClr>
            </a:pPr>
            <a:r>
              <a:rPr lang="es-x-int-SDL"/>
              <a:t>Crear un equipo para la AAR</a:t>
            </a:r>
          </a:p>
          <a:p>
            <a:pPr lvl="1">
              <a:buClr>
                <a:srgbClr val="006A71"/>
              </a:buClr>
            </a:pPr>
            <a:r>
              <a:rPr lang="es-x-int-SDL"/>
              <a:t>Establecer un presupuesto</a:t>
            </a:r>
          </a:p>
          <a:p>
            <a:pPr lvl="1">
              <a:buClr>
                <a:srgbClr val="006A71"/>
              </a:buClr>
            </a:pPr>
            <a:r>
              <a:rPr lang="es-x-int-SDL"/>
              <a:t>Desarrollar una lista de verificación y orden del día</a:t>
            </a:r>
          </a:p>
          <a:p>
            <a:pPr lvl="1">
              <a:buClr>
                <a:srgbClr val="006A71"/>
              </a:buClr>
            </a:pPr>
            <a:r>
              <a:rPr lang="es-x-int-SDL"/>
              <a:t>Seleccionar un sitio para llevarla a cabo</a:t>
            </a:r>
          </a:p>
          <a:p>
            <a:pPr lvl="1">
              <a:buClr>
                <a:srgbClr val="006A71"/>
              </a:buClr>
            </a:pPr>
            <a:r>
              <a:rPr lang="es-x-int-SDL"/>
              <a:t>Resumir los conceptos e informar a los participantes 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975959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Preparación para una AAR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92661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1930"/>
              <a:t>Para todos los tipos de AAR, existen medidas clave que deben completarse para prepararse para realizar la AAR. </a:t>
            </a:r>
          </a:p>
          <a:p>
            <a:pPr>
              <a:buClr>
                <a:srgbClr val="006A71"/>
              </a:buClr>
            </a:pPr>
            <a:r>
              <a:rPr lang="es-x-int-SDL" sz="1930"/>
              <a:t>Estas medidas son: </a:t>
            </a:r>
          </a:p>
          <a:p>
            <a:pPr lvl="1">
              <a:buClr>
                <a:srgbClr val="006A71"/>
              </a:buClr>
            </a:pPr>
            <a:r>
              <a:rPr lang="es-x-int-SDL" sz="1930"/>
              <a:t>Recopilar y revisar información para comprender las medidas de respuesta implementadas. Puede incluir documentos creados durante la respuesta (por ejemplo, informes de situación, reportes del brote, revisiones, evaluaciones). </a:t>
            </a:r>
          </a:p>
          <a:p>
            <a:pPr lvl="1">
              <a:buClr>
                <a:srgbClr val="006A71"/>
              </a:buClr>
            </a:pPr>
            <a:r>
              <a:rPr lang="es-x-int-SDL" sz="1930"/>
              <a:t>Refinar las preguntas disparadoras para guiar el debate sobre la AAR. Estas preguntas deben basarse sobre las fases, que incluyen la observación objetiva, el análisis de las mejores prácticas/grietas, y la identificación de áreas por mejorar. </a:t>
            </a:r>
          </a:p>
        </p:txBody>
      </p:sp>
    </p:spTree>
    <p:extLst>
      <p:ext uri="{BB962C8B-B14F-4D97-AF65-F5344CB8AC3E}">
        <p14:creationId xmlns:p14="http://schemas.microsoft.com/office/powerpoint/2010/main" val="444273783"/>
      </p:ext>
    </p:extLst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Preparación para una AAR (continuación)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92661"/>
            <a:ext cx="8158294" cy="3341688"/>
          </a:xfrm>
        </p:spPr>
        <p:txBody>
          <a:bodyPr/>
          <a:lstStyle/>
          <a:p>
            <a:pPr lvl="1">
              <a:buClr>
                <a:srgbClr val="006A71"/>
              </a:buClr>
            </a:pPr>
            <a:r>
              <a:rPr lang="es-x-int-SDL" dirty="0"/>
              <a:t>Identificar a los mediadores y entrevistadores, y a los participantes de informes en sus roles. </a:t>
            </a:r>
          </a:p>
          <a:p>
            <a:pPr lvl="2">
              <a:buClr>
                <a:srgbClr val="006A71"/>
              </a:buClr>
            </a:pPr>
            <a:r>
              <a:rPr lang="es-x-int-SDL" dirty="0"/>
              <a:t>Se debe representar a todos los colaboradores y sectores relevantes para </a:t>
            </a:r>
            <a:r>
              <a:rPr lang="es-ES" dirty="0"/>
              <a:t>la COVID</a:t>
            </a:r>
            <a:r>
              <a:rPr lang="es-x-int-SDL" dirty="0"/>
              <a:t>-19. Puede incluir a líderes políticos, profesionales clínicos, líderes de la comunidad, etc.</a:t>
            </a:r>
          </a:p>
          <a:p>
            <a:pPr lvl="1">
              <a:buClr>
                <a:srgbClr val="006A71"/>
              </a:buClr>
            </a:pPr>
            <a:r>
              <a:rPr lang="es-x-int-SDL" dirty="0"/>
              <a:t>Establecer una AAR con una reunión previa para informar y coordinar el alcance, los objetivos y el formato con el equipo de la AAR. </a:t>
            </a:r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232247"/>
      </p:ext>
    </p:extLst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Durante una AAR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99A062B-C51B-D944-B174-77C025BC195D}"/>
              </a:ext>
            </a:extLst>
          </p:cNvPr>
          <p:cNvSpPr txBox="1">
            <a:spLocks/>
          </p:cNvSpPr>
          <p:nvPr/>
        </p:nvSpPr>
        <p:spPr bwMode="auto">
          <a:xfrm>
            <a:off x="457200" y="992661"/>
            <a:ext cx="8158294" cy="334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DAA"/>
              </a:buClr>
              <a:buFont typeface="Wingdings" panose="05000000000000000000" pitchFamily="2" charset="2"/>
              <a:buChar char="§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32E63"/>
              </a:buClr>
              <a:buFont typeface="Arial" panose="020B0604020202020204" pitchFamily="34" charset="0"/>
              <a:buChar char="–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A3B26"/>
              </a:buClr>
              <a:buFont typeface="Arial" panose="020B0604020202020204" pitchFamily="34" charset="0"/>
              <a:buChar char="•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6A71"/>
              </a:buClr>
            </a:pPr>
            <a:r>
              <a:rPr lang="es-x-int-SDL"/>
              <a:t>La primera sesión de un taller de AAR presenta a los participantes el orden del día, los objetivos, el alcance, la metodología y los resultados esperados.</a:t>
            </a:r>
          </a:p>
          <a:p>
            <a:pPr>
              <a:buClr>
                <a:srgbClr val="006A71"/>
              </a:buClr>
            </a:pPr>
            <a:r>
              <a:rPr lang="es-x-int-SDL"/>
              <a:t>Durante una AAR, existen tres medidas principales que deben tomarse:</a:t>
            </a:r>
          </a:p>
          <a:p>
            <a:pPr lvl="1">
              <a:buClr>
                <a:srgbClr val="006A71"/>
              </a:buClr>
            </a:pPr>
            <a:r>
              <a:rPr lang="es-x-int-SDL"/>
              <a:t>Llevar a cabo la parte analítica de la AAR identificando desafíos, acordando las mejores prácticas durante la respuesta y reconociendo las nuevas capacidades desarrolladas. </a:t>
            </a:r>
          </a:p>
          <a:p>
            <a:pPr lvl="1">
              <a:buClr>
                <a:srgbClr val="006A71"/>
              </a:buClr>
            </a:pPr>
            <a:r>
              <a:rPr lang="es-x-int-SDL"/>
              <a:t>Llegar a un consenso sobre las mejores prácticas, desafíos y nuevas capacidades desarrolladas finales. </a:t>
            </a:r>
          </a:p>
          <a:p>
            <a:pPr lvl="1">
              <a:buClr>
                <a:srgbClr val="006A71"/>
              </a:buClr>
            </a:pPr>
            <a:r>
              <a:rPr lang="es-x-int-SDL"/>
              <a:t>Cerrar el proceso de la AAR y llevar a cabo la evaluación del taller para realizar las mejoras necesarias en el formato o la metodología. </a:t>
            </a:r>
          </a:p>
        </p:txBody>
      </p:sp>
    </p:spTree>
    <p:extLst>
      <p:ext uri="{BB962C8B-B14F-4D97-AF65-F5344CB8AC3E}">
        <p14:creationId xmlns:p14="http://schemas.microsoft.com/office/powerpoint/2010/main" val="2627055955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Gestión</a:t>
            </a:r>
            <a:r>
              <a:rPr lang="es-x-int-SDL" dirty="0"/>
              <a:t> de emergencias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014323"/>
            <a:ext cx="8158294" cy="359763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1800" dirty="0"/>
              <a:t>La </a:t>
            </a:r>
            <a:r>
              <a:rPr lang="es-ES" sz="1800" dirty="0"/>
              <a:t>gestión</a:t>
            </a:r>
            <a:r>
              <a:rPr lang="es-x-int-SDL" sz="1800" dirty="0"/>
              <a:t> de las emergencias de salud pública consiste en una gama de actividades que aseguran que se tengan en cuenta todos los aspectos de una emergencia. </a:t>
            </a:r>
          </a:p>
          <a:p>
            <a:pPr>
              <a:buClr>
                <a:srgbClr val="006A71"/>
              </a:buClr>
            </a:pPr>
            <a:r>
              <a:rPr lang="es-x-int-SDL" sz="1800" dirty="0"/>
              <a:t> El uso de elementos para la </a:t>
            </a:r>
            <a:r>
              <a:rPr lang="es-ES" sz="1800" dirty="0"/>
              <a:t>gestión</a:t>
            </a:r>
            <a:r>
              <a:rPr lang="es-x-int-SDL" sz="1800" dirty="0"/>
              <a:t> de emergencias para guiar las emergencias de salud pública brinda la estructura para respaldar:  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La toma de decisiones y la competencia operativa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El procesamiento de datos en planes de acción 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El desarrollo de recursos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La obtención de recursos humanos y financieros, y la rendición de cuentas</a:t>
            </a:r>
          </a:p>
          <a:p>
            <a:pPr>
              <a:buClr>
                <a:srgbClr val="006A71"/>
              </a:buClr>
            </a:pPr>
            <a:r>
              <a:rPr lang="es-x-int-SDL" sz="1800" dirty="0"/>
              <a:t>Las capacidades mencionadas son esenciales para establecer un EOC eficiente. </a:t>
            </a:r>
          </a:p>
        </p:txBody>
      </p:sp>
    </p:spTree>
    <p:extLst>
      <p:ext uri="{BB962C8B-B14F-4D97-AF65-F5344CB8AC3E}">
        <p14:creationId xmlns:p14="http://schemas.microsoft.com/office/powerpoint/2010/main" val="1251590545"/>
      </p:ext>
    </p:ext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Resultados de la AAR y seguimiento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99A062B-C51B-D944-B174-77C025BC195D}"/>
              </a:ext>
            </a:extLst>
          </p:cNvPr>
          <p:cNvSpPr txBox="1">
            <a:spLocks/>
          </p:cNvSpPr>
          <p:nvPr/>
        </p:nvSpPr>
        <p:spPr bwMode="auto">
          <a:xfrm>
            <a:off x="457200" y="992661"/>
            <a:ext cx="8158294" cy="31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DAA"/>
              </a:buClr>
              <a:buFont typeface="Wingdings" panose="05000000000000000000" pitchFamily="2" charset="2"/>
              <a:buChar char="§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32E63"/>
              </a:buClr>
              <a:buFont typeface="Arial" panose="020B0604020202020204" pitchFamily="34" charset="0"/>
              <a:buChar char="–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A3B26"/>
              </a:buClr>
              <a:buFont typeface="Arial" panose="020B0604020202020204" pitchFamily="34" charset="0"/>
              <a:buChar char="•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6A71"/>
              </a:buClr>
            </a:pPr>
            <a:r>
              <a:rPr lang="es-x-int-SDL"/>
              <a:t>El último paso para realizar una AAR es presentar los resultados, identificar las lecciones aprendidas y determinar recomendaciones para la respuesta futura a emergencias de salud pública. </a:t>
            </a:r>
          </a:p>
          <a:p>
            <a:pPr>
              <a:buClr>
                <a:srgbClr val="006A71"/>
              </a:buClr>
            </a:pPr>
            <a:r>
              <a:rPr lang="es-x-int-SDL"/>
              <a:t>El proceso final de la AAR consiste en:</a:t>
            </a:r>
          </a:p>
          <a:p>
            <a:pPr lvl="1">
              <a:buClr>
                <a:srgbClr val="006A71"/>
              </a:buClr>
            </a:pPr>
            <a:r>
              <a:rPr lang="es-x-int-SDL"/>
              <a:t>Realizar sesiones informativas</a:t>
            </a:r>
          </a:p>
          <a:p>
            <a:pPr lvl="1">
              <a:buClr>
                <a:srgbClr val="006A71"/>
              </a:buClr>
            </a:pPr>
            <a:r>
              <a:rPr lang="es-x-int-SDL"/>
              <a:t>Desarrollar el informe final</a:t>
            </a:r>
          </a:p>
          <a:p>
            <a:pPr lvl="1">
              <a:buClr>
                <a:srgbClr val="006A71"/>
              </a:buClr>
            </a:pPr>
            <a:r>
              <a:rPr lang="es-x-int-SDL"/>
              <a:t>Documentar el progreso</a:t>
            </a:r>
          </a:p>
          <a:p>
            <a:pPr lvl="1">
              <a:buClr>
                <a:srgbClr val="006A71"/>
              </a:buClr>
            </a:pPr>
            <a:r>
              <a:rPr lang="es-x-int-SDL"/>
              <a:t>Establecer o agregar información a la base de datos de las lecciones aprendidas</a:t>
            </a:r>
          </a:p>
        </p:txBody>
      </p:sp>
    </p:spTree>
    <p:extLst>
      <p:ext uri="{BB962C8B-B14F-4D97-AF65-F5344CB8AC3E}">
        <p14:creationId xmlns:p14="http://schemas.microsoft.com/office/powerpoint/2010/main" val="2930262282"/>
      </p:ext>
    </p:extLst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Referencias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00906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dirty="0"/>
              <a:t>WHO (2019) </a:t>
            </a:r>
            <a:r>
              <a:rPr lang="es-x-int-SDL" i="1" dirty="0"/>
              <a:t>Guidance for After Action Review (AAR) (Guía para la revisión posterior a las medidas </a:t>
            </a:r>
            <a:r>
              <a:rPr lang="es-x-int-SDL" dirty="0"/>
              <a:t>de la OMS, 2019</a:t>
            </a:r>
            <a:r>
              <a:rPr lang="es-x-int-SDL" i="1" dirty="0"/>
              <a:t>). </a:t>
            </a:r>
            <a:r>
              <a:rPr lang="es-x-int-SDL" dirty="0"/>
              <a:t>Tomado de </a:t>
            </a:r>
            <a:r>
              <a:rPr lang="es-x-int-SDL" dirty="0">
                <a:hlinkClick r:id="rId3"/>
              </a:rPr>
              <a:t>https://extranet.who.int/iris/restricted/bitstream/handle/10665/311537/WHO-WHE-CPI-2019.4-eng.pdf;jsessionid=D8534058405EEC17A4B2F6640C78BB32?sequence=1</a:t>
            </a:r>
          </a:p>
          <a:p>
            <a:pPr>
              <a:buClr>
                <a:srgbClr val="006A71"/>
              </a:buClr>
            </a:pPr>
            <a:r>
              <a:rPr lang="es-x-int-SDL" dirty="0"/>
              <a:t>WHO (2018) </a:t>
            </a:r>
            <a:r>
              <a:rPr lang="es-x-int-SDL" i="1" dirty="0"/>
              <a:t>Handbook for Developing a Public Health Emergency Operations Centre Part C: Training and Exercises (Manual para desarrollar un Centro de </a:t>
            </a:r>
            <a:r>
              <a:rPr lang="es-ES" i="1" dirty="0"/>
              <a:t>O</a:t>
            </a:r>
            <a:r>
              <a:rPr lang="es-x-int-SDL" i="1" dirty="0"/>
              <a:t>peraciones </a:t>
            </a:r>
            <a:r>
              <a:rPr lang="es-ES" i="1" dirty="0"/>
              <a:t>en</a:t>
            </a:r>
            <a:r>
              <a:rPr lang="es-x-int-SDL" i="1" dirty="0"/>
              <a:t> emergencia para salud pública, Parte C: Capacitación y ejercicios </a:t>
            </a:r>
            <a:r>
              <a:rPr lang="es-x-int-SDL" dirty="0"/>
              <a:t>de la OMS, 2018</a:t>
            </a:r>
            <a:r>
              <a:rPr lang="es-x-int-SDL" i="1" dirty="0"/>
              <a:t>). </a:t>
            </a:r>
            <a:r>
              <a:rPr lang="es-x-int-SDL" dirty="0"/>
              <a:t>Tomado de </a:t>
            </a:r>
            <a:r>
              <a:rPr lang="es-x-int-SDL" dirty="0">
                <a:hlinkClick r:id="rId4"/>
              </a:rPr>
              <a:t>https://apps.who.int/iris/bitstream/handle/10665/311545/9789241515139-eng.pdf?sequence=1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106949"/>
      </p:ext>
    </p:extLst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 dirty="0"/>
              <a:t>Referencias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00906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dirty="0"/>
              <a:t>WHO (2012) </a:t>
            </a:r>
            <a:r>
              <a:rPr lang="es-x-int-SDL" i="1" dirty="0"/>
              <a:t>Rapid Risk Assessment of Acute Public Health Events (Evaluación rápida del riesgo de eventos graves de salud pública </a:t>
            </a:r>
            <a:r>
              <a:rPr lang="es-x-int-SDL" dirty="0"/>
              <a:t>de la OMS, 2012</a:t>
            </a:r>
            <a:r>
              <a:rPr lang="es-x-int-SDL" i="1" dirty="0"/>
              <a:t>). </a:t>
            </a:r>
            <a:r>
              <a:rPr lang="es-x-int-SDL" dirty="0"/>
              <a:t>Tomado de  </a:t>
            </a:r>
            <a:r>
              <a:rPr lang="es-x-int-SDL" dirty="0">
                <a:hlinkClick r:id="rId3"/>
              </a:rPr>
              <a:t>https://apps.who.int/iris/bitstream/handle/10665/70810/WHO_HSE_GAR_ARO_2012.1_eng.pdf?sequence=1</a:t>
            </a:r>
          </a:p>
          <a:p>
            <a:pPr>
              <a:buClr>
                <a:srgbClr val="006A71"/>
              </a:buClr>
            </a:pPr>
            <a:r>
              <a:rPr lang="es-x-int-SDL" dirty="0"/>
              <a:t>WHO (2015) </a:t>
            </a:r>
            <a:r>
              <a:rPr lang="es-x-int-SDL" i="1" dirty="0"/>
              <a:t>Framework for a Public Health Emergency Operations Centre (Marco para un Centro de </a:t>
            </a:r>
            <a:r>
              <a:rPr lang="es-ES" i="1" dirty="0"/>
              <a:t>O</a:t>
            </a:r>
            <a:r>
              <a:rPr lang="es-x-int-SDL" i="1" dirty="0"/>
              <a:t>peraciones </a:t>
            </a:r>
            <a:r>
              <a:rPr lang="es-ES" i="1" dirty="0"/>
              <a:t>en E</a:t>
            </a:r>
            <a:r>
              <a:rPr lang="es-x-int-SDL" i="1" dirty="0"/>
              <a:t>mergencia para salud pública </a:t>
            </a:r>
            <a:r>
              <a:rPr lang="es-x-int-SDL" dirty="0"/>
              <a:t>de la OMS, 2015</a:t>
            </a:r>
            <a:r>
              <a:rPr lang="es-x-int-SDL" i="1" dirty="0"/>
              <a:t>). </a:t>
            </a:r>
            <a:r>
              <a:rPr lang="es-x-int-SDL" dirty="0"/>
              <a:t>Tomado de </a:t>
            </a:r>
            <a:r>
              <a:rPr lang="es-x-int-SDL" dirty="0">
                <a:hlinkClick r:id="rId4"/>
              </a:rPr>
              <a:t>https://apps.who.int/iris/bitstream/handle/10665/196135/9789241565134_eng.pdf?sequence=1</a:t>
            </a:r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078232"/>
      </p:ext>
    </p:extLst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3301215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 dirty="0"/>
              <a:t>Elementos de la </a:t>
            </a:r>
            <a:r>
              <a:rPr lang="es-ES" dirty="0"/>
              <a:t>gestión</a:t>
            </a:r>
            <a:r>
              <a:rPr lang="es-x-int-SDL" dirty="0"/>
              <a:t> de emergencias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20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1800" dirty="0"/>
              <a:t>Las funciones de salud pública de rutina aumentan durante las emergencias de salud pública para poder incluir las actividades de </a:t>
            </a:r>
            <a:r>
              <a:rPr lang="es-ES" sz="1800" dirty="0"/>
              <a:t>gestión de emergencias</a:t>
            </a:r>
            <a:r>
              <a:rPr lang="es-x-int-SDL" sz="1800" dirty="0"/>
              <a:t>. </a:t>
            </a:r>
          </a:p>
          <a:p>
            <a:pPr>
              <a:buClr>
                <a:srgbClr val="006A71"/>
              </a:buClr>
            </a:pPr>
            <a:r>
              <a:rPr lang="es-x-int-SDL" sz="1800" dirty="0"/>
              <a:t>Las actividades de </a:t>
            </a:r>
            <a:r>
              <a:rPr lang="es-ES" sz="1800" dirty="0"/>
              <a:t>gestión de emergencias</a:t>
            </a:r>
            <a:r>
              <a:rPr lang="es-x-int-SDL" sz="1800" dirty="0"/>
              <a:t> se llevan a cabo en todas las fases del "ciclo de </a:t>
            </a:r>
            <a:r>
              <a:rPr lang="es-ES" sz="1800" dirty="0"/>
              <a:t>gestión de emergencias</a:t>
            </a:r>
            <a:r>
              <a:rPr lang="es-x-int-SDL" sz="1800" dirty="0"/>
              <a:t>": 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Prevención y atenuación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Preparación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Respuesta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Recuperación</a:t>
            </a:r>
          </a:p>
        </p:txBody>
      </p:sp>
      <p:sp>
        <p:nvSpPr>
          <p:cNvPr id="18" name="Freeform 17"/>
          <p:cNvSpPr/>
          <p:nvPr/>
        </p:nvSpPr>
        <p:spPr>
          <a:xfrm>
            <a:off x="6953224" y="2277903"/>
            <a:ext cx="1733575" cy="987532"/>
          </a:xfrm>
          <a:custGeom>
            <a:avLst/>
            <a:gdLst>
              <a:gd name="connsiteX0" fmla="*/ 0 w 987532"/>
              <a:gd name="connsiteY0" fmla="*/ 0 h 987532"/>
              <a:gd name="connsiteX1" fmla="*/ 987532 w 987532"/>
              <a:gd name="connsiteY1" fmla="*/ 0 h 987532"/>
              <a:gd name="connsiteX2" fmla="*/ 987532 w 987532"/>
              <a:gd name="connsiteY2" fmla="*/ 987532 h 987532"/>
              <a:gd name="connsiteX3" fmla="*/ 0 w 987532"/>
              <a:gd name="connsiteY3" fmla="*/ 987532 h 987532"/>
              <a:gd name="connsiteX4" fmla="*/ 0 w 987532"/>
              <a:gd name="connsiteY4" fmla="*/ 0 h 98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7532" h="987532">
                <a:moveTo>
                  <a:pt x="0" y="0"/>
                </a:moveTo>
                <a:lnTo>
                  <a:pt x="987532" y="0"/>
                </a:lnTo>
                <a:lnTo>
                  <a:pt x="987532" y="987532"/>
                </a:lnTo>
                <a:lnTo>
                  <a:pt x="0" y="98753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x-int-SDL" sz="1600">
                <a:latin typeface="Arial" panose="020B0604020202020204" pitchFamily="34" charset="0"/>
                <a:cs typeface="Arial" panose="020B0604020202020204" pitchFamily="34" charset="0"/>
              </a:rPr>
              <a:t>Preparación</a:t>
            </a:r>
          </a:p>
        </p:txBody>
      </p:sp>
      <p:sp>
        <p:nvSpPr>
          <p:cNvPr id="19" name="Circular Arrow 18"/>
          <p:cNvSpPr/>
          <p:nvPr/>
        </p:nvSpPr>
        <p:spPr>
          <a:xfrm>
            <a:off x="5215089" y="2215912"/>
            <a:ext cx="2787659" cy="2787659"/>
          </a:xfrm>
          <a:prstGeom prst="circularArrow">
            <a:avLst>
              <a:gd name="adj1" fmla="val 6908"/>
              <a:gd name="adj2" fmla="val 1008420"/>
              <a:gd name="adj3" fmla="val 547462"/>
              <a:gd name="adj4" fmla="val 19609935"/>
              <a:gd name="adj5" fmla="val 8059"/>
            </a:avLst>
          </a:prstGeom>
          <a:solidFill>
            <a:srgbClr val="17468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Freeform 19"/>
          <p:cNvSpPr/>
          <p:nvPr/>
        </p:nvSpPr>
        <p:spPr>
          <a:xfrm>
            <a:off x="7114511" y="4007322"/>
            <a:ext cx="1138840" cy="599048"/>
          </a:xfrm>
          <a:custGeom>
            <a:avLst/>
            <a:gdLst>
              <a:gd name="connsiteX0" fmla="*/ 0 w 987532"/>
              <a:gd name="connsiteY0" fmla="*/ 0 h 987532"/>
              <a:gd name="connsiteX1" fmla="*/ 987532 w 987532"/>
              <a:gd name="connsiteY1" fmla="*/ 0 h 987532"/>
              <a:gd name="connsiteX2" fmla="*/ 987532 w 987532"/>
              <a:gd name="connsiteY2" fmla="*/ 987532 h 987532"/>
              <a:gd name="connsiteX3" fmla="*/ 0 w 987532"/>
              <a:gd name="connsiteY3" fmla="*/ 987532 h 987532"/>
              <a:gd name="connsiteX4" fmla="*/ 0 w 987532"/>
              <a:gd name="connsiteY4" fmla="*/ 0 h 98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7532" h="987532">
                <a:moveTo>
                  <a:pt x="0" y="0"/>
                </a:moveTo>
                <a:lnTo>
                  <a:pt x="987532" y="0"/>
                </a:lnTo>
                <a:lnTo>
                  <a:pt x="987532" y="987532"/>
                </a:lnTo>
                <a:lnTo>
                  <a:pt x="0" y="98753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x-int-SDL" sz="1600" dirty="0">
                <a:latin typeface="Arial" panose="020B0604020202020204" pitchFamily="34" charset="0"/>
                <a:cs typeface="Arial" panose="020B0604020202020204" pitchFamily="34" charset="0"/>
              </a:rPr>
              <a:t>Respuesta</a:t>
            </a:r>
          </a:p>
        </p:txBody>
      </p:sp>
      <p:sp>
        <p:nvSpPr>
          <p:cNvPr id="21" name="Circular Arrow 20"/>
          <p:cNvSpPr/>
          <p:nvPr/>
        </p:nvSpPr>
        <p:spPr>
          <a:xfrm>
            <a:off x="5215089" y="2215912"/>
            <a:ext cx="2787659" cy="2787659"/>
          </a:xfrm>
          <a:prstGeom prst="circularArrow">
            <a:avLst>
              <a:gd name="adj1" fmla="val 6908"/>
              <a:gd name="adj2" fmla="val 1224698"/>
              <a:gd name="adj3" fmla="val 5947462"/>
              <a:gd name="adj4" fmla="val 3440530"/>
              <a:gd name="adj5" fmla="val 8059"/>
            </a:avLst>
          </a:prstGeom>
          <a:solidFill>
            <a:srgbClr val="17468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2" name="Freeform 21"/>
          <p:cNvSpPr/>
          <p:nvPr/>
        </p:nvSpPr>
        <p:spPr>
          <a:xfrm>
            <a:off x="4762005" y="3954048"/>
            <a:ext cx="1397100" cy="652322"/>
          </a:xfrm>
          <a:custGeom>
            <a:avLst/>
            <a:gdLst>
              <a:gd name="connsiteX0" fmla="*/ 0 w 987532"/>
              <a:gd name="connsiteY0" fmla="*/ 0 h 987532"/>
              <a:gd name="connsiteX1" fmla="*/ 987532 w 987532"/>
              <a:gd name="connsiteY1" fmla="*/ 0 h 987532"/>
              <a:gd name="connsiteX2" fmla="*/ 987532 w 987532"/>
              <a:gd name="connsiteY2" fmla="*/ 987532 h 987532"/>
              <a:gd name="connsiteX3" fmla="*/ 0 w 987532"/>
              <a:gd name="connsiteY3" fmla="*/ 987532 h 987532"/>
              <a:gd name="connsiteX4" fmla="*/ 0 w 987532"/>
              <a:gd name="connsiteY4" fmla="*/ 0 h 98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7532" h="987532">
                <a:moveTo>
                  <a:pt x="0" y="0"/>
                </a:moveTo>
                <a:lnTo>
                  <a:pt x="987532" y="0"/>
                </a:lnTo>
                <a:lnTo>
                  <a:pt x="987532" y="987532"/>
                </a:lnTo>
                <a:lnTo>
                  <a:pt x="0" y="98753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x-int-SDL" sz="1600" dirty="0">
                <a:latin typeface="Arial" panose="020B0604020202020204" pitchFamily="34" charset="0"/>
                <a:cs typeface="Arial" panose="020B0604020202020204" pitchFamily="34" charset="0"/>
              </a:rPr>
              <a:t>Recuperación</a:t>
            </a:r>
          </a:p>
        </p:txBody>
      </p:sp>
      <p:sp>
        <p:nvSpPr>
          <p:cNvPr id="23" name="Circular Arrow 22"/>
          <p:cNvSpPr/>
          <p:nvPr/>
        </p:nvSpPr>
        <p:spPr>
          <a:xfrm>
            <a:off x="5215089" y="2215912"/>
            <a:ext cx="2787659" cy="2787659"/>
          </a:xfrm>
          <a:prstGeom prst="circularArrow">
            <a:avLst>
              <a:gd name="adj1" fmla="val 6908"/>
              <a:gd name="adj2" fmla="val 1220776"/>
              <a:gd name="adj3" fmla="val 11347462"/>
              <a:gd name="adj4" fmla="val 9380990"/>
              <a:gd name="adj5" fmla="val 8059"/>
            </a:avLst>
          </a:prstGeom>
          <a:solidFill>
            <a:srgbClr val="17468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4" name="Freeform 23"/>
          <p:cNvSpPr/>
          <p:nvPr/>
        </p:nvSpPr>
        <p:spPr>
          <a:xfrm>
            <a:off x="4602343" y="2277903"/>
            <a:ext cx="1662269" cy="987532"/>
          </a:xfrm>
          <a:custGeom>
            <a:avLst/>
            <a:gdLst>
              <a:gd name="connsiteX0" fmla="*/ 0 w 987532"/>
              <a:gd name="connsiteY0" fmla="*/ 0 h 987532"/>
              <a:gd name="connsiteX1" fmla="*/ 987532 w 987532"/>
              <a:gd name="connsiteY1" fmla="*/ 0 h 987532"/>
              <a:gd name="connsiteX2" fmla="*/ 987532 w 987532"/>
              <a:gd name="connsiteY2" fmla="*/ 987532 h 987532"/>
              <a:gd name="connsiteX3" fmla="*/ 0 w 987532"/>
              <a:gd name="connsiteY3" fmla="*/ 987532 h 987532"/>
              <a:gd name="connsiteX4" fmla="*/ 0 w 987532"/>
              <a:gd name="connsiteY4" fmla="*/ 0 h 98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7532" h="987532">
                <a:moveTo>
                  <a:pt x="0" y="0"/>
                </a:moveTo>
                <a:lnTo>
                  <a:pt x="987532" y="0"/>
                </a:lnTo>
                <a:lnTo>
                  <a:pt x="987532" y="987532"/>
                </a:lnTo>
                <a:lnTo>
                  <a:pt x="0" y="98753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x-int-SDL" sz="1600">
                <a:latin typeface="Arial" panose="020B0604020202020204" pitchFamily="34" charset="0"/>
                <a:cs typeface="Arial" panose="020B0604020202020204" pitchFamily="34" charset="0"/>
              </a:rPr>
              <a:t>Prevención y atenuación</a:t>
            </a:r>
          </a:p>
        </p:txBody>
      </p:sp>
      <p:sp>
        <p:nvSpPr>
          <p:cNvPr id="25" name="Circular Arrow 24"/>
          <p:cNvSpPr/>
          <p:nvPr/>
        </p:nvSpPr>
        <p:spPr>
          <a:xfrm>
            <a:off x="5215089" y="2215912"/>
            <a:ext cx="2787659" cy="2787659"/>
          </a:xfrm>
          <a:prstGeom prst="circularArrow">
            <a:avLst>
              <a:gd name="adj1" fmla="val 6908"/>
              <a:gd name="adj2" fmla="val 1147346"/>
              <a:gd name="adj3" fmla="val 16747462"/>
              <a:gd name="adj4" fmla="val 14694722"/>
              <a:gd name="adj5" fmla="val 8059"/>
            </a:avLst>
          </a:prstGeom>
          <a:solidFill>
            <a:srgbClr val="17468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6" name="TextBox 25"/>
          <p:cNvSpPr txBox="1"/>
          <p:nvPr/>
        </p:nvSpPr>
        <p:spPr>
          <a:xfrm>
            <a:off x="5655012" y="3142950"/>
            <a:ext cx="1953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x-int-SDL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ciclo de </a:t>
            </a:r>
            <a:r>
              <a:rPr lang="es-E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de emergencias</a:t>
            </a:r>
            <a:endParaRPr lang="es-x-int-SDL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Explosion 2 26"/>
          <p:cNvSpPr/>
          <p:nvPr/>
        </p:nvSpPr>
        <p:spPr>
          <a:xfrm>
            <a:off x="7434488" y="3052107"/>
            <a:ext cx="654435" cy="344433"/>
          </a:xfrm>
          <a:prstGeom prst="irregularSeal2">
            <a:avLst/>
          </a:prstGeom>
          <a:solidFill>
            <a:srgbClr val="C00000"/>
          </a:solidFill>
          <a:ln>
            <a:solidFill>
              <a:srgbClr val="2323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980691" y="3141108"/>
            <a:ext cx="8114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x-int-SDL" sz="1400">
                <a:solidFill>
                  <a:srgbClr val="23232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Incidente</a:t>
            </a:r>
          </a:p>
        </p:txBody>
      </p:sp>
    </p:spTree>
    <p:extLst>
      <p:ext uri="{BB962C8B-B14F-4D97-AF65-F5344CB8AC3E}">
        <p14:creationId xmlns:p14="http://schemas.microsoft.com/office/powerpoint/2010/main" val="1892632351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Actividades de prevención y atenuación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20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1800" dirty="0"/>
              <a:t>La prevención y atenuación se refieren a las actividades que involucran el tratamiento y/o manejo de riesgos identificados para evitar o reducir su impacto. </a:t>
            </a:r>
          </a:p>
          <a:p>
            <a:pPr>
              <a:buClr>
                <a:srgbClr val="006A71"/>
              </a:buClr>
            </a:pPr>
            <a:r>
              <a:rPr lang="es-x-int-SDL" sz="1800" dirty="0"/>
              <a:t>Con respecto a</a:t>
            </a:r>
            <a:r>
              <a:rPr lang="es-ES" sz="1800" dirty="0"/>
              <a:t> </a:t>
            </a:r>
            <a:r>
              <a:rPr lang="es-x-int-SDL" sz="1800" dirty="0"/>
              <a:t>l</a:t>
            </a:r>
            <a:r>
              <a:rPr lang="es-ES" sz="1800" dirty="0"/>
              <a:t>a</a:t>
            </a:r>
            <a:r>
              <a:rPr lang="es-x-int-SDL" sz="1800" dirty="0"/>
              <a:t> COVID-19, puede incluir las siguientes actividades: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Prevención y control del brote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Seguridad de la comida y el agua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Educación para la comunidad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Movilización social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Vacunación de poblaciones, otra profilaxis (siempre que estuviese disponible)</a:t>
            </a:r>
          </a:p>
        </p:txBody>
      </p:sp>
    </p:spTree>
    <p:extLst>
      <p:ext uri="{BB962C8B-B14F-4D97-AF65-F5344CB8AC3E}">
        <p14:creationId xmlns:p14="http://schemas.microsoft.com/office/powerpoint/2010/main" val="1148120121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Actividades de preparación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090557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/>
              <a:t>La preparación se refiere a las actividades llevadas a cabo antes de la emergencia de salud pública </a:t>
            </a:r>
          </a:p>
          <a:p>
            <a:pPr>
              <a:buClr>
                <a:srgbClr val="006A71"/>
              </a:buClr>
            </a:pPr>
            <a:r>
              <a:rPr lang="es-x-int-SDL"/>
              <a:t>Incluye las siguientes actividades:</a:t>
            </a:r>
          </a:p>
          <a:p>
            <a:pPr lvl="1">
              <a:buClr>
                <a:srgbClr val="006A71"/>
              </a:buClr>
            </a:pPr>
            <a:r>
              <a:rPr lang="es-x-int-SDL"/>
              <a:t>Evaluación del riesgo (consultar la diapositiva posterior para más detalles)</a:t>
            </a:r>
          </a:p>
          <a:p>
            <a:pPr lvl="1">
              <a:buClr>
                <a:srgbClr val="006A71"/>
              </a:buClr>
            </a:pPr>
            <a:r>
              <a:rPr lang="es-x-int-SDL"/>
              <a:t>Evaluación de capacidades, posibilidades y recursos disponibles</a:t>
            </a:r>
          </a:p>
          <a:p>
            <a:pPr lvl="1">
              <a:buClr>
                <a:srgbClr val="006A71"/>
              </a:buClr>
            </a:pPr>
            <a:r>
              <a:rPr lang="es-x-int-SDL"/>
              <a:t>Desarrollo de planes y procedimientos </a:t>
            </a:r>
          </a:p>
          <a:p>
            <a:pPr lvl="1">
              <a:buClr>
                <a:srgbClr val="006A71"/>
              </a:buClr>
            </a:pPr>
            <a:r>
              <a:rPr lang="es-x-int-SDL"/>
              <a:t>Mantenimiento de infraestructura y reservas de recursos</a:t>
            </a:r>
          </a:p>
          <a:p>
            <a:pPr lvl="1">
              <a:buClr>
                <a:srgbClr val="006A71"/>
              </a:buClr>
            </a:pPr>
            <a:r>
              <a:rPr lang="es-x-int-SDL"/>
              <a:t>Capacitación del personal (capacitación y ejercitación)</a:t>
            </a:r>
          </a:p>
          <a:p>
            <a:pPr>
              <a:buClr>
                <a:srgbClr val="006A71"/>
              </a:buClr>
            </a:pPr>
            <a:r>
              <a:rPr lang="es-x-int-SDL"/>
              <a:t>Las actividades de preparación están influenciadas por el "ciclo de preparación"</a:t>
            </a:r>
          </a:p>
        </p:txBody>
      </p:sp>
    </p:spTree>
    <p:extLst>
      <p:ext uri="{BB962C8B-B14F-4D97-AF65-F5344CB8AC3E}">
        <p14:creationId xmlns:p14="http://schemas.microsoft.com/office/powerpoint/2010/main" val="4157065529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Ciclo de preparación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20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/>
              <a:t>El ciclo de preparación abarca una serie de pasos que deben seguirse antes de una emergencia de salud pública para asegurar la disposición</a:t>
            </a:r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5C1208F-A59B-E549-9198-69A320D313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2170741"/>
              </p:ext>
            </p:extLst>
          </p:nvPr>
        </p:nvGraphicFramePr>
        <p:xfrm>
          <a:off x="1752600" y="1905480"/>
          <a:ext cx="5638800" cy="2805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89265945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 dirty="0"/>
              <a:t>Preparación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20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dirty="0"/>
              <a:t>La preparación es un esfuerzo continuo que puede (y debe) realizarse durante todo el ciclo de </a:t>
            </a:r>
            <a:r>
              <a:rPr lang="es-ES" dirty="0"/>
              <a:t>gestión de emergencias</a:t>
            </a:r>
            <a:r>
              <a:rPr lang="es-x-int-SDL" dirty="0"/>
              <a:t>.</a:t>
            </a:r>
          </a:p>
          <a:p>
            <a:pPr>
              <a:buClr>
                <a:srgbClr val="006A71"/>
              </a:buClr>
            </a:pPr>
            <a:r>
              <a:rPr lang="es-x-int-SDL" dirty="0"/>
              <a:t>Las lecciones aprendidas durante la prevención, atenuación, preparación, respuesta y recuperación a partir de las respuestas de emergencia deben incorporarse al ciclo de preparación. 	</a:t>
            </a:r>
          </a:p>
          <a:p>
            <a:pPr lvl="1">
              <a:buClr>
                <a:srgbClr val="006A71"/>
              </a:buClr>
            </a:pPr>
            <a:r>
              <a:rPr lang="es-x-int-SDL" dirty="0"/>
              <a:t>Los resultados obtenidos a partir de otras respuestas de emergencia mejoran la preparación futura para las emergencias de salud pública. </a:t>
            </a:r>
          </a:p>
          <a:p>
            <a:pPr lvl="1">
              <a:buClr>
                <a:srgbClr val="006A71"/>
              </a:buClr>
            </a:pPr>
            <a:r>
              <a:rPr lang="es-x-int-SDL" dirty="0"/>
              <a:t>Durante la respuesta ante </a:t>
            </a:r>
            <a:r>
              <a:rPr lang="es-ES" dirty="0"/>
              <a:t>la COVID</a:t>
            </a:r>
            <a:r>
              <a:rPr lang="es-x-int-SDL" dirty="0"/>
              <a:t>-19, pueden actualizarse planes y otros documentos de preparación según los nuevos datos o información.</a:t>
            </a:r>
          </a:p>
        </p:txBody>
      </p:sp>
    </p:spTree>
    <p:extLst>
      <p:ext uri="{BB962C8B-B14F-4D97-AF65-F5344CB8AC3E}">
        <p14:creationId xmlns:p14="http://schemas.microsoft.com/office/powerpoint/2010/main" val="141951865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">
  <a:themeElements>
    <a:clrScheme name="Custom 2">
      <a:dk1>
        <a:srgbClr val="0F56DC"/>
      </a:dk1>
      <a:lt1>
        <a:srgbClr val="FFC000"/>
      </a:lt1>
      <a:dk2>
        <a:srgbClr val="FFFFFF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CDC Myriad Web Pro">
      <a:majorFont>
        <a:latin typeface="Myriad Web Pro"/>
        <a:ea typeface=""/>
        <a:cs typeface=""/>
      </a:majorFont>
      <a:minorFont>
        <a:latin typeface="Myriad Web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0000"/>
            </a:solidFill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9" ma:contentTypeDescription="Create a new document." ma:contentTypeScope="" ma:versionID="0a0c5dcb93ec546cb01c133f618cb45b">
  <xsd:schema xmlns:xsd="http://www.w3.org/2001/XMLSchema" xmlns:xs="http://www.w3.org/2001/XMLSchema" xmlns:p="http://schemas.microsoft.com/office/2006/metadata/properties" xmlns:ns1="http://schemas.microsoft.com/sharepoint/v3" xmlns:ns2="52ff0146-47b4-4d51-8c1c-03266fcd63a2" xmlns:ns3="cd03f174-a395-49eb-8ee9-8d943e22f40d" targetNamespace="http://schemas.microsoft.com/office/2006/metadata/properties" ma:root="true" ma:fieldsID="9adb54431f74084fbff2d7affc8261f9" ns1:_="" ns2:_="" ns3:_="">
    <xsd:import namespace="http://schemas.microsoft.com/sharepoint/v3"/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Status" minOccurs="0"/>
                <xsd:element ref="ns2:_x0070_n49" minOccurs="0"/>
                <xsd:element ref="ns3:TaxKeywordTaxHTField" minOccurs="0"/>
                <xsd:element ref="ns3:TaxCatchAll" minOccurs="0"/>
                <xsd:element ref="ns2:Catch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  <xsd:element name="PublishingStartDate" ma:index="26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27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Status" ma:index="20" nillable="true" ma:displayName="Status" ma:default="Draft" ma:format="Dropdown" ma:internalName="Status">
      <xsd:simpleType>
        <xsd:restriction base="dms:Choice">
          <xsd:enumeration value="Draft"/>
          <xsd:enumeration value="Final"/>
        </xsd:restriction>
      </xsd:simpleType>
    </xsd:element>
    <xsd:element name="_x0070_n49" ma:index="21" nillable="true" ma:displayName="Person or Group" ma:list="UserInfo" ma:internalName="_x0070_n49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atch" ma:index="25" nillable="true" ma:displayName="Catch" ma:default="New Item" ma:indexed="true" ma:internalName="Catch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3" nillable="true" ma:taxonomy="true" ma:internalName="TaxKeywordTaxHTField" ma:taxonomyFieldName="TaxKeyword" ma:displayName="Enterprise Keywords" ma:fieldId="{23f27201-bee3-471e-b2e7-b64fd8b7ca38}" ma:taxonomyMulti="true" ma:sspId="9353dbe8-8260-4ccf-8219-3d2995e6fa15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4" nillable="true" ma:displayName="Taxonomy Catch All Column" ma:hidden="true" ma:list="{a3280506-6cd4-40ea-8d11-c5017f6a7f66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52ff0146-47b4-4d51-8c1c-03266fcd63a2">Draft</Status>
    <Catch xmlns="52ff0146-47b4-4d51-8c1c-03266fcd63a2">New Item</Catch>
    <_ip_UnifiedCompliancePolicyUIAction xmlns="http://schemas.microsoft.com/sharepoint/v3" xsi:nil="true"/>
    <TaxCatchAll xmlns="cd03f174-a395-49eb-8ee9-8d943e22f40d"/>
    <_ip_UnifiedCompliancePolicyProperties xmlns="http://schemas.microsoft.com/sharepoint/v3" xsi:nil="true"/>
    <_x0070_n49 xmlns="52ff0146-47b4-4d51-8c1c-03266fcd63a2">
      <UserInfo>
        <DisplayName/>
        <AccountId xsi:nil="true"/>
        <AccountType/>
      </UserInfo>
    </_x0070_n49>
    <TaxKeywordTaxHTField xmlns="cd03f174-a395-49eb-8ee9-8d943e22f40d">
      <Terms xmlns="http://schemas.microsoft.com/office/infopath/2007/PartnerControls"/>
    </TaxKeywordTaxHTField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53A8EAD-168F-4AE6-9EC4-5F1C98549C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2ff0146-47b4-4d51-8c1c-03266fcd63a2"/>
    <ds:schemaRef ds:uri="cd03f174-a395-49eb-8ee9-8d943e22f4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17101EC-164B-4049-B559-CE42CDC836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18C7D5-847B-486A-9591-331B5BE75CD7}">
  <ds:schemaRefs>
    <ds:schemaRef ds:uri="http://schemas.microsoft.com/office/infopath/2007/PartnerControls"/>
    <ds:schemaRef ds:uri="http://purl.org/dc/terms/"/>
    <ds:schemaRef ds:uri="52ff0146-47b4-4d51-8c1c-03266fcd63a2"/>
    <ds:schemaRef ds:uri="http://schemas.microsoft.com/office/2006/documentManagement/types"/>
    <ds:schemaRef ds:uri="http://schemas.microsoft.com/sharepoint/v3"/>
    <ds:schemaRef ds:uri="http://purl.org/dc/elements/1.1/"/>
    <ds:schemaRef ds:uri="http://schemas.openxmlformats.org/package/2006/metadata/core-properties"/>
    <ds:schemaRef ds:uri="http://purl.org/dc/dcmitype/"/>
    <ds:schemaRef ds:uri="cd03f174-a395-49eb-8ee9-8d943e22f40d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14266</TotalTime>
  <Words>3064</Words>
  <Application>Microsoft Office PowerPoint</Application>
  <PresentationFormat>Presentación en pantalla (16:9)</PresentationFormat>
  <Paragraphs>293</Paragraphs>
  <Slides>43</Slides>
  <Notes>39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49" baseType="lpstr">
      <vt:lpstr>Courier New</vt:lpstr>
      <vt:lpstr>Arial</vt:lpstr>
      <vt:lpstr>Wingdings</vt:lpstr>
      <vt:lpstr>Calibri</vt:lpstr>
      <vt:lpstr>Myriad Web Pro</vt:lpstr>
      <vt:lpstr>Master</vt:lpstr>
      <vt:lpstr>Preparación en el Centro de operaciones en Emergencia: Consideraciones ante la COVID-19</vt:lpstr>
      <vt:lpstr>Objetivos</vt:lpstr>
      <vt:lpstr>Actividades de gestión de emergencias</vt:lpstr>
      <vt:lpstr>Gestión de emergencias  </vt:lpstr>
      <vt:lpstr>Elementos de la gestión de emergencias</vt:lpstr>
      <vt:lpstr>Actividades de prevención y atenuación</vt:lpstr>
      <vt:lpstr>Actividades de preparación</vt:lpstr>
      <vt:lpstr>Ciclo de preparación </vt:lpstr>
      <vt:lpstr>Preparación  </vt:lpstr>
      <vt:lpstr>Evaluación del riesgo</vt:lpstr>
      <vt:lpstr>Actividades de respuesta</vt:lpstr>
      <vt:lpstr>Actividades de recuperación</vt:lpstr>
      <vt:lpstr>Preparación: Capacitación y ejercicios</vt:lpstr>
      <vt:lpstr>Capacitación – Competencias del personal </vt:lpstr>
      <vt:lpstr>Preparación: Capacitación y ejercicios  </vt:lpstr>
      <vt:lpstr>Capacitación</vt:lpstr>
      <vt:lpstr>Capacitación – Diseño del programa de capacitación</vt:lpstr>
      <vt:lpstr>Capacitación – Tipos de capacitación</vt:lpstr>
      <vt:lpstr>Capacitación – Tipos de capacitación (continuación)</vt:lpstr>
      <vt:lpstr>Capacitación – Evaluación de necesidades de capacitación</vt:lpstr>
      <vt:lpstr>Capacitación – Plan de capacitación del EOC</vt:lpstr>
      <vt:lpstr>Capacitación – Evaluación de la capacitación</vt:lpstr>
      <vt:lpstr>Ejercicios</vt:lpstr>
      <vt:lpstr>Ejercicios – Tipos de ejercicios</vt:lpstr>
      <vt:lpstr>Ejercicios – Ejercicios basados sobre debates </vt:lpstr>
      <vt:lpstr>Ejercicios – Ejercicios basados sobre operaciones </vt:lpstr>
      <vt:lpstr>Ejercicios – Ciclo de administración de ejercicios</vt:lpstr>
      <vt:lpstr>Ejercicios – Ciclo de administración de ejercicios</vt:lpstr>
      <vt:lpstr>Programa de capacitación y ejercicios del EOC</vt:lpstr>
      <vt:lpstr>Revisiones posteriores a las medidas</vt:lpstr>
      <vt:lpstr>Revisiones posteriores a las medidas </vt:lpstr>
      <vt:lpstr>Revisiones posteriores a las medidas </vt:lpstr>
      <vt:lpstr>Beneficios de las AAR</vt:lpstr>
      <vt:lpstr>Antes de una AAR</vt:lpstr>
      <vt:lpstr>Antes de una AAR - Formatos</vt:lpstr>
      <vt:lpstr>Antes de una AAR</vt:lpstr>
      <vt:lpstr>Preparación para una AAR</vt:lpstr>
      <vt:lpstr>Preparación para una AAR (continuación)</vt:lpstr>
      <vt:lpstr>Durante una AAR</vt:lpstr>
      <vt:lpstr>Resultados de la AAR y seguimiento </vt:lpstr>
      <vt:lpstr>Referencias</vt:lpstr>
      <vt:lpstr>Referencias</vt:lpstr>
      <vt:lpstr>Presentación de PowerPoint</vt:lpstr>
    </vt:vector>
  </TitlesOfParts>
  <Company>CDC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nCoV_template_PPT_GEN_PUB</dc:title>
  <dc:creator>Centers for Disease Control and Prevention</dc:creator>
  <cp:lastModifiedBy>Gabriela</cp:lastModifiedBy>
  <cp:revision>424</cp:revision>
  <dcterms:created xsi:type="dcterms:W3CDTF">2011-03-17T17:43:16Z</dcterms:created>
  <dcterms:modified xsi:type="dcterms:W3CDTF">2020-10-07T14:36:30Z</dcterms:modified>
  <cp:category>GS Emergency Response</cp:category>
  <cp:contentStatus>CS 315114-A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MSIP_Label_7b94a7b8-f06c-4dfe-bdcc-9b548fd58c31_Enabled">
    <vt:lpwstr>True</vt:lpwstr>
  </property>
  <property fmtid="{D5CDD505-2E9C-101B-9397-08002B2CF9AE}" pid="4" name="MSIP_Label_7b94a7b8-f06c-4dfe-bdcc-9b548fd58c31_SiteId">
    <vt:lpwstr>9ce70869-60db-44fd-abe8-d2767077fc8f</vt:lpwstr>
  </property>
  <property fmtid="{D5CDD505-2E9C-101B-9397-08002B2CF9AE}" pid="5" name="MSIP_Label_7b94a7b8-f06c-4dfe-bdcc-9b548fd58c31_Owner">
    <vt:lpwstr>iwh2@cdc.gov</vt:lpwstr>
  </property>
  <property fmtid="{D5CDD505-2E9C-101B-9397-08002B2CF9AE}" pid="6" name="MSIP_Label_7b94a7b8-f06c-4dfe-bdcc-9b548fd58c31_SetDate">
    <vt:lpwstr>2020-06-01T21:28:42.6377234Z</vt:lpwstr>
  </property>
  <property fmtid="{D5CDD505-2E9C-101B-9397-08002B2CF9AE}" pid="7" name="MSIP_Label_7b94a7b8-f06c-4dfe-bdcc-9b548fd58c31_Name">
    <vt:lpwstr>General</vt:lpwstr>
  </property>
  <property fmtid="{D5CDD505-2E9C-101B-9397-08002B2CF9AE}" pid="8" name="MSIP_Label_7b94a7b8-f06c-4dfe-bdcc-9b548fd58c31_Application">
    <vt:lpwstr>Microsoft Azure Information Protection</vt:lpwstr>
  </property>
  <property fmtid="{D5CDD505-2E9C-101B-9397-08002B2CF9AE}" pid="9" name="MSIP_Label_7b94a7b8-f06c-4dfe-bdcc-9b548fd58c31_ActionId">
    <vt:lpwstr>c1905904-76d3-4f9a-964f-423953b11f53</vt:lpwstr>
  </property>
  <property fmtid="{D5CDD505-2E9C-101B-9397-08002B2CF9AE}" pid="10" name="MSIP_Label_7b94a7b8-f06c-4dfe-bdcc-9b548fd58c31_Extended_MSFT_Method">
    <vt:lpwstr>Manual</vt:lpwstr>
  </property>
  <property fmtid="{D5CDD505-2E9C-101B-9397-08002B2CF9AE}" pid="11" name="Sensitivity">
    <vt:lpwstr>General</vt:lpwstr>
  </property>
  <property fmtid="{D5CDD505-2E9C-101B-9397-08002B2CF9AE}" pid="12" name="ContentTypeId">
    <vt:lpwstr>0x010100BB263BB87ED693489DF545C68D111AB5</vt:lpwstr>
  </property>
  <property fmtid="{D5CDD505-2E9C-101B-9397-08002B2CF9AE}" pid="13" name="TaxKeyword">
    <vt:lpwstr/>
  </property>
</Properties>
</file>